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3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4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5.xml" ContentType="application/vnd.openxmlformats-officedocument.theme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6.xml" ContentType="application/vnd.openxmlformats-officedocument.theme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7.xml" ContentType="application/vnd.openxmlformats-officedocument.theme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theme/theme8.xml" ContentType="application/vnd.openxmlformats-officedocument.theme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54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755" r:id="rId1"/>
    <p:sldMasterId id="2147483714" r:id="rId2"/>
    <p:sldMasterId id="2147483798" r:id="rId3"/>
    <p:sldMasterId id="2147483734" r:id="rId4"/>
    <p:sldMasterId id="2147483741" r:id="rId5"/>
    <p:sldMasterId id="2147483748" r:id="rId6"/>
    <p:sldMasterId id="2147483758" r:id="rId7"/>
    <p:sldMasterId id="2147483811" r:id="rId8"/>
    <p:sldMasterId id="2147483823" r:id="rId9"/>
  </p:sldMasterIdLst>
  <p:notesMasterIdLst>
    <p:notesMasterId r:id="rId129"/>
  </p:notesMasterIdLst>
  <p:sldIdLst>
    <p:sldId id="353" r:id="rId10"/>
    <p:sldId id="360" r:id="rId11"/>
    <p:sldId id="361" r:id="rId12"/>
    <p:sldId id="446" r:id="rId13"/>
    <p:sldId id="445" r:id="rId14"/>
    <p:sldId id="363" r:id="rId15"/>
    <p:sldId id="440" r:id="rId16"/>
    <p:sldId id="495" r:id="rId17"/>
    <p:sldId id="354" r:id="rId18"/>
    <p:sldId id="355" r:id="rId19"/>
    <p:sldId id="497" r:id="rId20"/>
    <p:sldId id="407" r:id="rId21"/>
    <p:sldId id="498" r:id="rId22"/>
    <p:sldId id="366" r:id="rId23"/>
    <p:sldId id="367" r:id="rId24"/>
    <p:sldId id="442" r:id="rId25"/>
    <p:sldId id="357" r:id="rId26"/>
    <p:sldId id="410" r:id="rId27"/>
    <p:sldId id="369" r:id="rId28"/>
    <p:sldId id="463" r:id="rId29"/>
    <p:sldId id="467" r:id="rId30"/>
    <p:sldId id="466" r:id="rId31"/>
    <p:sldId id="464" r:id="rId32"/>
    <p:sldId id="465" r:id="rId33"/>
    <p:sldId id="429" r:id="rId34"/>
    <p:sldId id="443" r:id="rId35"/>
    <p:sldId id="444" r:id="rId36"/>
    <p:sldId id="525" r:id="rId37"/>
    <p:sldId id="457" r:id="rId38"/>
    <p:sldId id="500" r:id="rId39"/>
    <p:sldId id="470" r:id="rId40"/>
    <p:sldId id="471" r:id="rId41"/>
    <p:sldId id="472" r:id="rId42"/>
    <p:sldId id="473" r:id="rId43"/>
    <p:sldId id="474" r:id="rId44"/>
    <p:sldId id="475" r:id="rId45"/>
    <p:sldId id="476" r:id="rId46"/>
    <p:sldId id="477" r:id="rId47"/>
    <p:sldId id="478" r:id="rId48"/>
    <p:sldId id="479" r:id="rId49"/>
    <p:sldId id="480" r:id="rId50"/>
    <p:sldId id="481" r:id="rId51"/>
    <p:sldId id="482" r:id="rId52"/>
    <p:sldId id="483" r:id="rId53"/>
    <p:sldId id="501" r:id="rId54"/>
    <p:sldId id="508" r:id="rId55"/>
    <p:sldId id="499" r:id="rId56"/>
    <p:sldId id="507" r:id="rId57"/>
    <p:sldId id="509" r:id="rId58"/>
    <p:sldId id="511" r:id="rId59"/>
    <p:sldId id="512" r:id="rId60"/>
    <p:sldId id="513" r:id="rId61"/>
    <p:sldId id="514" r:id="rId62"/>
    <p:sldId id="515" r:id="rId63"/>
    <p:sldId id="516" r:id="rId64"/>
    <p:sldId id="517" r:id="rId65"/>
    <p:sldId id="518" r:id="rId66"/>
    <p:sldId id="519" r:id="rId67"/>
    <p:sldId id="510" r:id="rId68"/>
    <p:sldId id="520" r:id="rId69"/>
    <p:sldId id="388" r:id="rId70"/>
    <p:sldId id="487" r:id="rId71"/>
    <p:sldId id="503" r:id="rId72"/>
    <p:sldId id="493" r:id="rId73"/>
    <p:sldId id="420" r:id="rId74"/>
    <p:sldId id="421" r:id="rId75"/>
    <p:sldId id="422" r:id="rId76"/>
    <p:sldId id="423" r:id="rId77"/>
    <p:sldId id="459" r:id="rId78"/>
    <p:sldId id="488" r:id="rId79"/>
    <p:sldId id="489" r:id="rId80"/>
    <p:sldId id="460" r:id="rId81"/>
    <p:sldId id="469" r:id="rId82"/>
    <p:sldId id="461" r:id="rId83"/>
    <p:sldId id="453" r:id="rId84"/>
    <p:sldId id="424" r:id="rId85"/>
    <p:sldId id="425" r:id="rId86"/>
    <p:sldId id="426" r:id="rId87"/>
    <p:sldId id="486" r:id="rId88"/>
    <p:sldId id="504" r:id="rId89"/>
    <p:sldId id="427" r:id="rId90"/>
    <p:sldId id="428" r:id="rId91"/>
    <p:sldId id="430" r:id="rId92"/>
    <p:sldId id="432" r:id="rId93"/>
    <p:sldId id="433" r:id="rId94"/>
    <p:sldId id="419" r:id="rId95"/>
    <p:sldId id="455" r:id="rId96"/>
    <p:sldId id="456" r:id="rId97"/>
    <p:sldId id="405" r:id="rId98"/>
    <p:sldId id="454" r:id="rId99"/>
    <p:sldId id="364" r:id="rId100"/>
    <p:sldId id="435" r:id="rId101"/>
    <p:sldId id="439" r:id="rId102"/>
    <p:sldId id="484" r:id="rId103"/>
    <p:sldId id="485" r:id="rId104"/>
    <p:sldId id="434" r:id="rId105"/>
    <p:sldId id="490" r:id="rId106"/>
    <p:sldId id="492" r:id="rId107"/>
    <p:sldId id="521" r:id="rId108"/>
    <p:sldId id="523" r:id="rId109"/>
    <p:sldId id="522" r:id="rId110"/>
    <p:sldId id="524" r:id="rId111"/>
    <p:sldId id="462" r:id="rId112"/>
    <p:sldId id="447" r:id="rId113"/>
    <p:sldId id="412" r:id="rId114"/>
    <p:sldId id="451" r:id="rId115"/>
    <p:sldId id="458" r:id="rId116"/>
    <p:sldId id="436" r:id="rId117"/>
    <p:sldId id="491" r:id="rId118"/>
    <p:sldId id="496" r:id="rId119"/>
    <p:sldId id="505" r:id="rId120"/>
    <p:sldId id="506" r:id="rId121"/>
    <p:sldId id="448" r:id="rId122"/>
    <p:sldId id="450" r:id="rId123"/>
    <p:sldId id="399" r:id="rId124"/>
    <p:sldId id="400" r:id="rId125"/>
    <p:sldId id="402" r:id="rId126"/>
    <p:sldId id="406" r:id="rId127"/>
    <p:sldId id="404" r:id="rId1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A21676C1-B9CC-41DF-A165-8F0F30A20403}">
          <p14:sldIdLst>
            <p14:sldId id="353"/>
            <p14:sldId id="360"/>
          </p14:sldIdLst>
        </p14:section>
        <p14:section name="Intro" id="{D9BD6159-F6AD-4E83-8A9A-54848F364906}">
          <p14:sldIdLst>
            <p14:sldId id="361"/>
            <p14:sldId id="446"/>
            <p14:sldId id="445"/>
            <p14:sldId id="363"/>
            <p14:sldId id="440"/>
            <p14:sldId id="495"/>
            <p14:sldId id="354"/>
            <p14:sldId id="355"/>
            <p14:sldId id="497"/>
            <p14:sldId id="407"/>
            <p14:sldId id="498"/>
            <p14:sldId id="366"/>
          </p14:sldIdLst>
        </p14:section>
        <p14:section name=".NET Framework + Core" id="{D0DB4BCB-04C8-41E6-8D5D-A402714EC31A}">
          <p14:sldIdLst>
            <p14:sldId id="367"/>
            <p14:sldId id="442"/>
            <p14:sldId id="357"/>
          </p14:sldIdLst>
        </p14:section>
        <p14:section name="ASP.NET Core" id="{61DEF488-53A6-49C7-A2AE-6D7F4BBAE08C}">
          <p14:sldIdLst>
            <p14:sldId id="410"/>
            <p14:sldId id="369"/>
            <p14:sldId id="463"/>
            <p14:sldId id="467"/>
            <p14:sldId id="466"/>
            <p14:sldId id="464"/>
            <p14:sldId id="465"/>
            <p14:sldId id="429"/>
            <p14:sldId id="443"/>
            <p14:sldId id="444"/>
            <p14:sldId id="525"/>
            <p14:sldId id="457"/>
          </p14:sldIdLst>
        </p14:section>
        <p14:section name="2.1 What's New" id="{107FAC35-2EBD-40CA-8451-00A7505EE709}">
          <p14:sldIdLst>
            <p14:sldId id="500"/>
            <p14:sldId id="470"/>
            <p14:sldId id="471"/>
            <p14:sldId id="472"/>
            <p14:sldId id="473"/>
            <p14:sldId id="474"/>
            <p14:sldId id="475"/>
            <p14:sldId id="476"/>
            <p14:sldId id="477"/>
            <p14:sldId id="478"/>
            <p14:sldId id="479"/>
            <p14:sldId id="480"/>
            <p14:sldId id="481"/>
            <p14:sldId id="482"/>
            <p14:sldId id="483"/>
          </p14:sldIdLst>
        </p14:section>
        <p14:section name="2.2 What's New" id="{C9C41BC5-1253-4243-9A9B-2CA933310CCE}">
          <p14:sldIdLst>
            <p14:sldId id="501"/>
            <p14:sldId id="508"/>
            <p14:sldId id="499"/>
            <p14:sldId id="507"/>
            <p14:sldId id="509"/>
            <p14:sldId id="511"/>
            <p14:sldId id="512"/>
            <p14:sldId id="513"/>
            <p14:sldId id="514"/>
            <p14:sldId id="515"/>
            <p14:sldId id="516"/>
            <p14:sldId id="517"/>
            <p14:sldId id="518"/>
            <p14:sldId id="519"/>
            <p14:sldId id="510"/>
            <p14:sldId id="520"/>
          </p14:sldIdLst>
        </p14:section>
        <p14:section name="Entity Framework" id="{EB6FFCE3-D04D-4D5D-AB44-D17620795FA6}">
          <p14:sldIdLst>
            <p14:sldId id="388"/>
            <p14:sldId id="487"/>
            <p14:sldId id="503"/>
            <p14:sldId id="493"/>
          </p14:sldIdLst>
        </p14:section>
        <p14:section name="VS2017 + VS Code" id="{33822092-CBC5-45ED-BA82-96CC1DB4B92C}">
          <p14:sldIdLst>
            <p14:sldId id="420"/>
            <p14:sldId id="421"/>
            <p14:sldId id="422"/>
            <p14:sldId id="423"/>
            <p14:sldId id="459"/>
            <p14:sldId id="488"/>
            <p14:sldId id="489"/>
            <p14:sldId id="460"/>
            <p14:sldId id="469"/>
            <p14:sldId id="461"/>
            <p14:sldId id="453"/>
            <p14:sldId id="424"/>
            <p14:sldId id="425"/>
            <p14:sldId id="426"/>
            <p14:sldId id="486"/>
            <p14:sldId id="504"/>
            <p14:sldId id="427"/>
            <p14:sldId id="428"/>
            <p14:sldId id="430"/>
            <p14:sldId id="432"/>
            <p14:sldId id="433"/>
            <p14:sldId id="419"/>
            <p14:sldId id="455"/>
            <p14:sldId id="456"/>
            <p14:sldId id="405"/>
          </p14:sldIdLst>
        </p14:section>
        <p14:section name="References" id="{9369ADF6-22B5-4594-807B-42C4660D5B99}">
          <p14:sldIdLst>
            <p14:sldId id="454"/>
            <p14:sldId id="364"/>
            <p14:sldId id="435"/>
            <p14:sldId id="439"/>
            <p14:sldId id="484"/>
            <p14:sldId id="485"/>
            <p14:sldId id="434"/>
            <p14:sldId id="490"/>
            <p14:sldId id="492"/>
            <p14:sldId id="521"/>
            <p14:sldId id="523"/>
            <p14:sldId id="522"/>
            <p14:sldId id="524"/>
            <p14:sldId id="462"/>
            <p14:sldId id="447"/>
            <p14:sldId id="412"/>
            <p14:sldId id="451"/>
            <p14:sldId id="458"/>
            <p14:sldId id="436"/>
            <p14:sldId id="491"/>
            <p14:sldId id="496"/>
            <p14:sldId id="505"/>
            <p14:sldId id="506"/>
          </p14:sldIdLst>
        </p14:section>
        <p14:section name="Wrapup" id="{114EA49F-C51E-4FB1-9F0E-870099196E42}">
          <p14:sldIdLst>
            <p14:sldId id="448"/>
            <p14:sldId id="450"/>
            <p14:sldId id="399"/>
            <p14:sldId id="400"/>
            <p14:sldId id="402"/>
            <p14:sldId id="406"/>
            <p14:sldId id="404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92D050"/>
    <a:srgbClr val="421E57"/>
    <a:srgbClr val="E98620"/>
    <a:srgbClr val="FFEB8E"/>
    <a:srgbClr val="48BAE7"/>
    <a:srgbClr val="FFFFFF"/>
    <a:srgbClr val="46B4B2"/>
    <a:srgbClr val="009C90"/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176" autoAdjust="0"/>
    <p:restoredTop sz="84724" autoAdjust="0"/>
  </p:normalViewPr>
  <p:slideViewPr>
    <p:cSldViewPr snapToGrid="0">
      <p:cViewPr varScale="1">
        <p:scale>
          <a:sx n="77" d="100"/>
          <a:sy n="77" d="100"/>
        </p:scale>
        <p:origin x="549" y="51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1" d="100"/>
          <a:sy n="101" d="100"/>
        </p:scale>
        <p:origin x="3552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08.xml"/><Relationship Id="rId21" Type="http://schemas.openxmlformats.org/officeDocument/2006/relationships/slide" Target="slides/slide12.xml"/><Relationship Id="rId42" Type="http://schemas.openxmlformats.org/officeDocument/2006/relationships/slide" Target="slides/slide33.xml"/><Relationship Id="rId63" Type="http://schemas.openxmlformats.org/officeDocument/2006/relationships/slide" Target="slides/slide54.xml"/><Relationship Id="rId84" Type="http://schemas.openxmlformats.org/officeDocument/2006/relationships/slide" Target="slides/slide75.xml"/><Relationship Id="rId16" Type="http://schemas.openxmlformats.org/officeDocument/2006/relationships/slide" Target="slides/slide7.xml"/><Relationship Id="rId107" Type="http://schemas.openxmlformats.org/officeDocument/2006/relationships/slide" Target="slides/slide98.xml"/><Relationship Id="rId11" Type="http://schemas.openxmlformats.org/officeDocument/2006/relationships/slide" Target="slides/slide2.xml"/><Relationship Id="rId32" Type="http://schemas.openxmlformats.org/officeDocument/2006/relationships/slide" Target="slides/slide23.xml"/><Relationship Id="rId37" Type="http://schemas.openxmlformats.org/officeDocument/2006/relationships/slide" Target="slides/slide28.xml"/><Relationship Id="rId53" Type="http://schemas.openxmlformats.org/officeDocument/2006/relationships/slide" Target="slides/slide44.xml"/><Relationship Id="rId58" Type="http://schemas.openxmlformats.org/officeDocument/2006/relationships/slide" Target="slides/slide49.xml"/><Relationship Id="rId74" Type="http://schemas.openxmlformats.org/officeDocument/2006/relationships/slide" Target="slides/slide65.xml"/><Relationship Id="rId79" Type="http://schemas.openxmlformats.org/officeDocument/2006/relationships/slide" Target="slides/slide70.xml"/><Relationship Id="rId102" Type="http://schemas.openxmlformats.org/officeDocument/2006/relationships/slide" Target="slides/slide93.xml"/><Relationship Id="rId123" Type="http://schemas.openxmlformats.org/officeDocument/2006/relationships/slide" Target="slides/slide114.xml"/><Relationship Id="rId128" Type="http://schemas.openxmlformats.org/officeDocument/2006/relationships/slide" Target="slides/slide119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81.xml"/><Relationship Id="rId95" Type="http://schemas.openxmlformats.org/officeDocument/2006/relationships/slide" Target="slides/slide86.xml"/><Relationship Id="rId22" Type="http://schemas.openxmlformats.org/officeDocument/2006/relationships/slide" Target="slides/slide13.xml"/><Relationship Id="rId27" Type="http://schemas.openxmlformats.org/officeDocument/2006/relationships/slide" Target="slides/slide18.xml"/><Relationship Id="rId43" Type="http://schemas.openxmlformats.org/officeDocument/2006/relationships/slide" Target="slides/slide34.xml"/><Relationship Id="rId48" Type="http://schemas.openxmlformats.org/officeDocument/2006/relationships/slide" Target="slides/slide39.xml"/><Relationship Id="rId64" Type="http://schemas.openxmlformats.org/officeDocument/2006/relationships/slide" Target="slides/slide55.xml"/><Relationship Id="rId69" Type="http://schemas.openxmlformats.org/officeDocument/2006/relationships/slide" Target="slides/slide60.xml"/><Relationship Id="rId113" Type="http://schemas.openxmlformats.org/officeDocument/2006/relationships/slide" Target="slides/slide104.xml"/><Relationship Id="rId118" Type="http://schemas.openxmlformats.org/officeDocument/2006/relationships/slide" Target="slides/slide109.xml"/><Relationship Id="rId80" Type="http://schemas.openxmlformats.org/officeDocument/2006/relationships/slide" Target="slides/slide71.xml"/><Relationship Id="rId85" Type="http://schemas.openxmlformats.org/officeDocument/2006/relationships/slide" Target="slides/slide76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33" Type="http://schemas.openxmlformats.org/officeDocument/2006/relationships/slide" Target="slides/slide24.xml"/><Relationship Id="rId38" Type="http://schemas.openxmlformats.org/officeDocument/2006/relationships/slide" Target="slides/slide29.xml"/><Relationship Id="rId59" Type="http://schemas.openxmlformats.org/officeDocument/2006/relationships/slide" Target="slides/slide50.xml"/><Relationship Id="rId103" Type="http://schemas.openxmlformats.org/officeDocument/2006/relationships/slide" Target="slides/slide94.xml"/><Relationship Id="rId108" Type="http://schemas.openxmlformats.org/officeDocument/2006/relationships/slide" Target="slides/slide99.xml"/><Relationship Id="rId124" Type="http://schemas.openxmlformats.org/officeDocument/2006/relationships/slide" Target="slides/slide115.xml"/><Relationship Id="rId129" Type="http://schemas.openxmlformats.org/officeDocument/2006/relationships/notesMaster" Target="notesMasters/notesMaster1.xml"/><Relationship Id="rId54" Type="http://schemas.openxmlformats.org/officeDocument/2006/relationships/slide" Target="slides/slide45.xml"/><Relationship Id="rId70" Type="http://schemas.openxmlformats.org/officeDocument/2006/relationships/slide" Target="slides/slide61.xml"/><Relationship Id="rId75" Type="http://schemas.openxmlformats.org/officeDocument/2006/relationships/slide" Target="slides/slide66.xml"/><Relationship Id="rId91" Type="http://schemas.openxmlformats.org/officeDocument/2006/relationships/slide" Target="slides/slide82.xml"/><Relationship Id="rId96" Type="http://schemas.openxmlformats.org/officeDocument/2006/relationships/slide" Target="slides/slide87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23" Type="http://schemas.openxmlformats.org/officeDocument/2006/relationships/slide" Target="slides/slide14.xml"/><Relationship Id="rId28" Type="http://schemas.openxmlformats.org/officeDocument/2006/relationships/slide" Target="slides/slide19.xml"/><Relationship Id="rId49" Type="http://schemas.openxmlformats.org/officeDocument/2006/relationships/slide" Target="slides/slide40.xml"/><Relationship Id="rId114" Type="http://schemas.openxmlformats.org/officeDocument/2006/relationships/slide" Target="slides/slide105.xml"/><Relationship Id="rId119" Type="http://schemas.openxmlformats.org/officeDocument/2006/relationships/slide" Target="slides/slide110.xml"/><Relationship Id="rId44" Type="http://schemas.openxmlformats.org/officeDocument/2006/relationships/slide" Target="slides/slide35.xml"/><Relationship Id="rId60" Type="http://schemas.openxmlformats.org/officeDocument/2006/relationships/slide" Target="slides/slide51.xml"/><Relationship Id="rId65" Type="http://schemas.openxmlformats.org/officeDocument/2006/relationships/slide" Target="slides/slide56.xml"/><Relationship Id="rId81" Type="http://schemas.openxmlformats.org/officeDocument/2006/relationships/slide" Target="slides/slide72.xml"/><Relationship Id="rId86" Type="http://schemas.openxmlformats.org/officeDocument/2006/relationships/slide" Target="slides/slide77.xml"/><Relationship Id="rId130" Type="http://schemas.openxmlformats.org/officeDocument/2006/relationships/presProps" Target="presProps.xml"/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39" Type="http://schemas.openxmlformats.org/officeDocument/2006/relationships/slide" Target="slides/slide30.xml"/><Relationship Id="rId109" Type="http://schemas.openxmlformats.org/officeDocument/2006/relationships/slide" Target="slides/slide100.xml"/><Relationship Id="rId34" Type="http://schemas.openxmlformats.org/officeDocument/2006/relationships/slide" Target="slides/slide25.xml"/><Relationship Id="rId50" Type="http://schemas.openxmlformats.org/officeDocument/2006/relationships/slide" Target="slides/slide41.xml"/><Relationship Id="rId55" Type="http://schemas.openxmlformats.org/officeDocument/2006/relationships/slide" Target="slides/slide46.xml"/><Relationship Id="rId76" Type="http://schemas.openxmlformats.org/officeDocument/2006/relationships/slide" Target="slides/slide67.xml"/><Relationship Id="rId97" Type="http://schemas.openxmlformats.org/officeDocument/2006/relationships/slide" Target="slides/slide88.xml"/><Relationship Id="rId104" Type="http://schemas.openxmlformats.org/officeDocument/2006/relationships/slide" Target="slides/slide95.xml"/><Relationship Id="rId120" Type="http://schemas.openxmlformats.org/officeDocument/2006/relationships/slide" Target="slides/slide111.xml"/><Relationship Id="rId125" Type="http://schemas.openxmlformats.org/officeDocument/2006/relationships/slide" Target="slides/slide116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62.xml"/><Relationship Id="rId92" Type="http://schemas.openxmlformats.org/officeDocument/2006/relationships/slide" Target="slides/slide83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0.xml"/><Relationship Id="rId24" Type="http://schemas.openxmlformats.org/officeDocument/2006/relationships/slide" Target="slides/slide15.xml"/><Relationship Id="rId40" Type="http://schemas.openxmlformats.org/officeDocument/2006/relationships/slide" Target="slides/slide31.xml"/><Relationship Id="rId45" Type="http://schemas.openxmlformats.org/officeDocument/2006/relationships/slide" Target="slides/slide36.xml"/><Relationship Id="rId66" Type="http://schemas.openxmlformats.org/officeDocument/2006/relationships/slide" Target="slides/slide57.xml"/><Relationship Id="rId87" Type="http://schemas.openxmlformats.org/officeDocument/2006/relationships/slide" Target="slides/slide78.xml"/><Relationship Id="rId110" Type="http://schemas.openxmlformats.org/officeDocument/2006/relationships/slide" Target="slides/slide101.xml"/><Relationship Id="rId115" Type="http://schemas.openxmlformats.org/officeDocument/2006/relationships/slide" Target="slides/slide106.xml"/><Relationship Id="rId131" Type="http://schemas.openxmlformats.org/officeDocument/2006/relationships/viewProps" Target="viewProps.xml"/><Relationship Id="rId61" Type="http://schemas.openxmlformats.org/officeDocument/2006/relationships/slide" Target="slides/slide52.xml"/><Relationship Id="rId82" Type="http://schemas.openxmlformats.org/officeDocument/2006/relationships/slide" Target="slides/slide73.xml"/><Relationship Id="rId19" Type="http://schemas.openxmlformats.org/officeDocument/2006/relationships/slide" Target="slides/slide10.xml"/><Relationship Id="rId14" Type="http://schemas.openxmlformats.org/officeDocument/2006/relationships/slide" Target="slides/slide5.xml"/><Relationship Id="rId30" Type="http://schemas.openxmlformats.org/officeDocument/2006/relationships/slide" Target="slides/slide21.xml"/><Relationship Id="rId35" Type="http://schemas.openxmlformats.org/officeDocument/2006/relationships/slide" Target="slides/slide26.xml"/><Relationship Id="rId56" Type="http://schemas.openxmlformats.org/officeDocument/2006/relationships/slide" Target="slides/slide47.xml"/><Relationship Id="rId77" Type="http://schemas.openxmlformats.org/officeDocument/2006/relationships/slide" Target="slides/slide68.xml"/><Relationship Id="rId100" Type="http://schemas.openxmlformats.org/officeDocument/2006/relationships/slide" Target="slides/slide91.xml"/><Relationship Id="rId105" Type="http://schemas.openxmlformats.org/officeDocument/2006/relationships/slide" Target="slides/slide96.xml"/><Relationship Id="rId126" Type="http://schemas.openxmlformats.org/officeDocument/2006/relationships/slide" Target="slides/slide117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42.xml"/><Relationship Id="rId72" Type="http://schemas.openxmlformats.org/officeDocument/2006/relationships/slide" Target="slides/slide63.xml"/><Relationship Id="rId93" Type="http://schemas.openxmlformats.org/officeDocument/2006/relationships/slide" Target="slides/slide84.xml"/><Relationship Id="rId98" Type="http://schemas.openxmlformats.org/officeDocument/2006/relationships/slide" Target="slides/slide89.xml"/><Relationship Id="rId121" Type="http://schemas.openxmlformats.org/officeDocument/2006/relationships/slide" Target="slides/slide112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16.xml"/><Relationship Id="rId46" Type="http://schemas.openxmlformats.org/officeDocument/2006/relationships/slide" Target="slides/slide37.xml"/><Relationship Id="rId67" Type="http://schemas.openxmlformats.org/officeDocument/2006/relationships/slide" Target="slides/slide58.xml"/><Relationship Id="rId116" Type="http://schemas.openxmlformats.org/officeDocument/2006/relationships/slide" Target="slides/slide107.xml"/><Relationship Id="rId20" Type="http://schemas.openxmlformats.org/officeDocument/2006/relationships/slide" Target="slides/slide11.xml"/><Relationship Id="rId41" Type="http://schemas.openxmlformats.org/officeDocument/2006/relationships/slide" Target="slides/slide32.xml"/><Relationship Id="rId62" Type="http://schemas.openxmlformats.org/officeDocument/2006/relationships/slide" Target="slides/slide53.xml"/><Relationship Id="rId83" Type="http://schemas.openxmlformats.org/officeDocument/2006/relationships/slide" Target="slides/slide74.xml"/><Relationship Id="rId88" Type="http://schemas.openxmlformats.org/officeDocument/2006/relationships/slide" Target="slides/slide79.xml"/><Relationship Id="rId111" Type="http://schemas.openxmlformats.org/officeDocument/2006/relationships/slide" Target="slides/slide102.xml"/><Relationship Id="rId132" Type="http://schemas.openxmlformats.org/officeDocument/2006/relationships/theme" Target="theme/theme1.xml"/><Relationship Id="rId15" Type="http://schemas.openxmlformats.org/officeDocument/2006/relationships/slide" Target="slides/slide6.xml"/><Relationship Id="rId36" Type="http://schemas.openxmlformats.org/officeDocument/2006/relationships/slide" Target="slides/slide27.xml"/><Relationship Id="rId57" Type="http://schemas.openxmlformats.org/officeDocument/2006/relationships/slide" Target="slides/slide48.xml"/><Relationship Id="rId106" Type="http://schemas.openxmlformats.org/officeDocument/2006/relationships/slide" Target="slides/slide97.xml"/><Relationship Id="rId127" Type="http://schemas.openxmlformats.org/officeDocument/2006/relationships/slide" Target="slides/slide118.xml"/><Relationship Id="rId10" Type="http://schemas.openxmlformats.org/officeDocument/2006/relationships/slide" Target="slides/slide1.xml"/><Relationship Id="rId31" Type="http://schemas.openxmlformats.org/officeDocument/2006/relationships/slide" Target="slides/slide22.xml"/><Relationship Id="rId52" Type="http://schemas.openxmlformats.org/officeDocument/2006/relationships/slide" Target="slides/slide43.xml"/><Relationship Id="rId73" Type="http://schemas.openxmlformats.org/officeDocument/2006/relationships/slide" Target="slides/slide64.xml"/><Relationship Id="rId78" Type="http://schemas.openxmlformats.org/officeDocument/2006/relationships/slide" Target="slides/slide69.xml"/><Relationship Id="rId94" Type="http://schemas.openxmlformats.org/officeDocument/2006/relationships/slide" Target="slides/slide85.xml"/><Relationship Id="rId99" Type="http://schemas.openxmlformats.org/officeDocument/2006/relationships/slide" Target="slides/slide90.xml"/><Relationship Id="rId101" Type="http://schemas.openxmlformats.org/officeDocument/2006/relationships/slide" Target="slides/slide92.xml"/><Relationship Id="rId122" Type="http://schemas.openxmlformats.org/officeDocument/2006/relationships/slide" Target="slides/slide113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26" Type="http://schemas.openxmlformats.org/officeDocument/2006/relationships/slide" Target="slides/slide17.xml"/><Relationship Id="rId47" Type="http://schemas.openxmlformats.org/officeDocument/2006/relationships/slide" Target="slides/slide38.xml"/><Relationship Id="rId68" Type="http://schemas.openxmlformats.org/officeDocument/2006/relationships/slide" Target="slides/slide59.xml"/><Relationship Id="rId89" Type="http://schemas.openxmlformats.org/officeDocument/2006/relationships/slide" Target="slides/slide80.xml"/><Relationship Id="rId112" Type="http://schemas.openxmlformats.org/officeDocument/2006/relationships/slide" Target="slides/slide103.xml"/><Relationship Id="rId133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85D72A2-E45E-4CBC-A327-92003FC03E48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2E715B1-F839-4A90-97CA-36FB28EBEABE}">
      <dgm:prSet phldrT="[Text]" custT="1"/>
      <dgm:spPr/>
      <dgm:t>
        <a:bodyPr/>
        <a:lstStyle/>
        <a:p>
          <a:r>
            <a:rPr lang="en-US" sz="2400" dirty="0"/>
            <a:t>Introduction</a:t>
          </a:r>
        </a:p>
      </dgm:t>
    </dgm:pt>
    <dgm:pt modelId="{91F2E64C-688A-424B-AAE7-5FB23B23AFD9}" type="parTrans" cxnId="{22A85389-9B13-4F9F-8479-93B1E267843D}">
      <dgm:prSet/>
      <dgm:spPr/>
      <dgm:t>
        <a:bodyPr/>
        <a:lstStyle/>
        <a:p>
          <a:endParaRPr lang="en-US" sz="2400"/>
        </a:p>
      </dgm:t>
    </dgm:pt>
    <dgm:pt modelId="{8BF3C4E9-F523-4844-A02F-E2C5E7F72065}" type="sibTrans" cxnId="{22A85389-9B13-4F9F-8479-93B1E267843D}">
      <dgm:prSet/>
      <dgm:spPr/>
      <dgm:t>
        <a:bodyPr/>
        <a:lstStyle/>
        <a:p>
          <a:endParaRPr lang="en-US" sz="2400"/>
        </a:p>
      </dgm:t>
    </dgm:pt>
    <dgm:pt modelId="{D8099A2D-DFAF-4615-BA0D-8546DEE309E3}">
      <dgm:prSet phldrT="[Text]" custT="1"/>
      <dgm:spPr/>
      <dgm:t>
        <a:bodyPr/>
        <a:lstStyle/>
        <a:p>
          <a:r>
            <a:rPr lang="en-US" sz="2400" dirty="0"/>
            <a:t>&gt; .NET (Framework &amp; Core)</a:t>
          </a:r>
        </a:p>
        <a:p>
          <a:r>
            <a:rPr lang="en-US" sz="2400" dirty="0"/>
            <a:t>&gt; ASP.NET Core</a:t>
          </a:r>
        </a:p>
        <a:p>
          <a:r>
            <a:rPr lang="en-US" sz="2400" dirty="0"/>
            <a:t>&gt; Visual Studio &amp; VS Code</a:t>
          </a:r>
        </a:p>
      </dgm:t>
    </dgm:pt>
    <dgm:pt modelId="{30386CE3-AE7E-4C5A-9BB5-66A3E7C60BAC}" type="parTrans" cxnId="{0758E472-2A50-4F28-8359-BB1A3FFD253D}">
      <dgm:prSet/>
      <dgm:spPr/>
      <dgm:t>
        <a:bodyPr/>
        <a:lstStyle/>
        <a:p>
          <a:endParaRPr lang="en-US" sz="2400"/>
        </a:p>
      </dgm:t>
    </dgm:pt>
    <dgm:pt modelId="{DC94E327-0C06-4351-8B48-39AA96510069}" type="sibTrans" cxnId="{0758E472-2A50-4F28-8359-BB1A3FFD253D}">
      <dgm:prSet/>
      <dgm:spPr/>
      <dgm:t>
        <a:bodyPr/>
        <a:lstStyle/>
        <a:p>
          <a:endParaRPr lang="en-US" sz="2400"/>
        </a:p>
      </dgm:t>
    </dgm:pt>
    <dgm:pt modelId="{96238AB0-3E60-4345-A8BB-5DC959EB425D}">
      <dgm:prSet phldrT="[Text]" custT="1"/>
      <dgm:spPr/>
      <dgm:t>
        <a:bodyPr/>
        <a:lstStyle/>
        <a:p>
          <a:r>
            <a:rPr lang="en-US" sz="2400" dirty="0"/>
            <a:t>References + Wrap-up</a:t>
          </a:r>
        </a:p>
      </dgm:t>
    </dgm:pt>
    <dgm:pt modelId="{CEDA0CA6-DF7D-4AF7-AB8F-B61ECB5E31E4}" type="parTrans" cxnId="{64236E48-E02A-49F5-A481-952B03534C6E}">
      <dgm:prSet/>
      <dgm:spPr/>
      <dgm:t>
        <a:bodyPr/>
        <a:lstStyle/>
        <a:p>
          <a:endParaRPr lang="en-US" sz="2400"/>
        </a:p>
      </dgm:t>
    </dgm:pt>
    <dgm:pt modelId="{3D85558E-AF47-42E9-8ADA-599D71F08C07}" type="sibTrans" cxnId="{64236E48-E02A-49F5-A481-952B03534C6E}">
      <dgm:prSet/>
      <dgm:spPr/>
      <dgm:t>
        <a:bodyPr/>
        <a:lstStyle/>
        <a:p>
          <a:endParaRPr lang="en-US" sz="2400"/>
        </a:p>
      </dgm:t>
    </dgm:pt>
    <dgm:pt modelId="{33873E8C-2839-494D-888B-2D6045555E23}" type="pres">
      <dgm:prSet presAssocID="{A85D72A2-E45E-4CBC-A327-92003FC03E48}" presName="Name0" presStyleCnt="0">
        <dgm:presLayoutVars>
          <dgm:chMax val="7"/>
          <dgm:chPref val="7"/>
          <dgm:dir/>
        </dgm:presLayoutVars>
      </dgm:prSet>
      <dgm:spPr/>
    </dgm:pt>
    <dgm:pt modelId="{D59E550D-D540-47A2-AD11-29F1227ADA12}" type="pres">
      <dgm:prSet presAssocID="{A85D72A2-E45E-4CBC-A327-92003FC03E48}" presName="Name1" presStyleCnt="0"/>
      <dgm:spPr/>
    </dgm:pt>
    <dgm:pt modelId="{2B945AF4-EBAD-4BCF-A053-8CAC79D97DB0}" type="pres">
      <dgm:prSet presAssocID="{A85D72A2-E45E-4CBC-A327-92003FC03E48}" presName="cycle" presStyleCnt="0"/>
      <dgm:spPr/>
    </dgm:pt>
    <dgm:pt modelId="{35404107-AD22-4C43-A8C0-048C8CA28C68}" type="pres">
      <dgm:prSet presAssocID="{A85D72A2-E45E-4CBC-A327-92003FC03E48}" presName="srcNode" presStyleLbl="node1" presStyleIdx="0" presStyleCnt="3"/>
      <dgm:spPr/>
    </dgm:pt>
    <dgm:pt modelId="{8A181E3F-A5E6-42EC-B617-38C9DB2D11F2}" type="pres">
      <dgm:prSet presAssocID="{A85D72A2-E45E-4CBC-A327-92003FC03E48}" presName="conn" presStyleLbl="parChTrans1D2" presStyleIdx="0" presStyleCnt="1"/>
      <dgm:spPr/>
    </dgm:pt>
    <dgm:pt modelId="{DDB94675-9A40-4FB4-A0BA-6E33CFF76253}" type="pres">
      <dgm:prSet presAssocID="{A85D72A2-E45E-4CBC-A327-92003FC03E48}" presName="extraNode" presStyleLbl="node1" presStyleIdx="0" presStyleCnt="3"/>
      <dgm:spPr/>
    </dgm:pt>
    <dgm:pt modelId="{66352355-C448-46B8-8708-0C0B4FA6D1EF}" type="pres">
      <dgm:prSet presAssocID="{A85D72A2-E45E-4CBC-A327-92003FC03E48}" presName="dstNode" presStyleLbl="node1" presStyleIdx="0" presStyleCnt="3"/>
      <dgm:spPr/>
    </dgm:pt>
    <dgm:pt modelId="{41C0712D-6230-42F5-8134-6AA77C571944}" type="pres">
      <dgm:prSet presAssocID="{E2E715B1-F839-4A90-97CA-36FB28EBEABE}" presName="text_1" presStyleLbl="node1" presStyleIdx="0" presStyleCnt="3">
        <dgm:presLayoutVars>
          <dgm:bulletEnabled val="1"/>
        </dgm:presLayoutVars>
      </dgm:prSet>
      <dgm:spPr/>
    </dgm:pt>
    <dgm:pt modelId="{D38834FE-0550-4E19-A777-696F868F313F}" type="pres">
      <dgm:prSet presAssocID="{E2E715B1-F839-4A90-97CA-36FB28EBEABE}" presName="accent_1" presStyleCnt="0"/>
      <dgm:spPr/>
    </dgm:pt>
    <dgm:pt modelId="{62AF6F62-0EC8-4091-A054-8417D73400FD}" type="pres">
      <dgm:prSet presAssocID="{E2E715B1-F839-4A90-97CA-36FB28EBEABE}" presName="accentRepeatNode" presStyleLbl="solidFgAcc1" presStyleIdx="0" presStyleCnt="3"/>
      <dgm:spPr>
        <a:solidFill>
          <a:schemeClr val="accent1">
            <a:lumMod val="60000"/>
            <a:lumOff val="40000"/>
          </a:schemeClr>
        </a:solidFill>
      </dgm:spPr>
    </dgm:pt>
    <dgm:pt modelId="{F4D9450E-B429-4F4B-8D51-12EDAE993C6E}" type="pres">
      <dgm:prSet presAssocID="{D8099A2D-DFAF-4615-BA0D-8546DEE309E3}" presName="text_2" presStyleLbl="node1" presStyleIdx="1" presStyleCnt="3" custScaleY="192842">
        <dgm:presLayoutVars>
          <dgm:bulletEnabled val="1"/>
        </dgm:presLayoutVars>
      </dgm:prSet>
      <dgm:spPr/>
    </dgm:pt>
    <dgm:pt modelId="{31740FF1-553D-4F29-96E7-2814DB57E2A1}" type="pres">
      <dgm:prSet presAssocID="{D8099A2D-DFAF-4615-BA0D-8546DEE309E3}" presName="accent_2" presStyleCnt="0"/>
      <dgm:spPr/>
    </dgm:pt>
    <dgm:pt modelId="{C95EA77B-C461-4AE5-ACC6-E2281CC000F5}" type="pres">
      <dgm:prSet presAssocID="{D8099A2D-DFAF-4615-BA0D-8546DEE309E3}" presName="accentRepeatNode" presStyleLbl="solidFgAcc1" presStyleIdx="1" presStyleCnt="3"/>
      <dgm:spPr>
        <a:solidFill>
          <a:schemeClr val="accent1">
            <a:lumMod val="60000"/>
            <a:lumOff val="40000"/>
          </a:schemeClr>
        </a:solidFill>
      </dgm:spPr>
    </dgm:pt>
    <dgm:pt modelId="{6B747725-816F-497E-AD1A-3B239F472931}" type="pres">
      <dgm:prSet presAssocID="{96238AB0-3E60-4345-A8BB-5DC959EB425D}" presName="text_3" presStyleLbl="node1" presStyleIdx="2" presStyleCnt="3">
        <dgm:presLayoutVars>
          <dgm:bulletEnabled val="1"/>
        </dgm:presLayoutVars>
      </dgm:prSet>
      <dgm:spPr/>
    </dgm:pt>
    <dgm:pt modelId="{0E9D947C-13F2-4239-B168-E36A53AC6625}" type="pres">
      <dgm:prSet presAssocID="{96238AB0-3E60-4345-A8BB-5DC959EB425D}" presName="accent_3" presStyleCnt="0"/>
      <dgm:spPr/>
    </dgm:pt>
    <dgm:pt modelId="{C3CB0320-12E1-4B2A-B8B7-A5C11D3F23D7}" type="pres">
      <dgm:prSet presAssocID="{96238AB0-3E60-4345-A8BB-5DC959EB425D}" presName="accentRepeatNode" presStyleLbl="solidFgAcc1" presStyleIdx="2" presStyleCnt="3"/>
      <dgm:spPr>
        <a:solidFill>
          <a:schemeClr val="accent1">
            <a:lumMod val="60000"/>
            <a:lumOff val="40000"/>
          </a:schemeClr>
        </a:solidFill>
      </dgm:spPr>
    </dgm:pt>
  </dgm:ptLst>
  <dgm:cxnLst>
    <dgm:cxn modelId="{43422707-9229-47AE-9F85-55A4D6F4C292}" type="presOf" srcId="{A85D72A2-E45E-4CBC-A327-92003FC03E48}" destId="{33873E8C-2839-494D-888B-2D6045555E23}" srcOrd="0" destOrd="0" presId="urn:microsoft.com/office/officeart/2008/layout/VerticalCurvedList"/>
    <dgm:cxn modelId="{B8C21F10-2688-4991-87F5-07B59583E397}" type="presOf" srcId="{D8099A2D-DFAF-4615-BA0D-8546DEE309E3}" destId="{F4D9450E-B429-4F4B-8D51-12EDAE993C6E}" srcOrd="0" destOrd="0" presId="urn:microsoft.com/office/officeart/2008/layout/VerticalCurvedList"/>
    <dgm:cxn modelId="{64236E48-E02A-49F5-A481-952B03534C6E}" srcId="{A85D72A2-E45E-4CBC-A327-92003FC03E48}" destId="{96238AB0-3E60-4345-A8BB-5DC959EB425D}" srcOrd="2" destOrd="0" parTransId="{CEDA0CA6-DF7D-4AF7-AB8F-B61ECB5E31E4}" sibTransId="{3D85558E-AF47-42E9-8ADA-599D71F08C07}"/>
    <dgm:cxn modelId="{0758E472-2A50-4F28-8359-BB1A3FFD253D}" srcId="{A85D72A2-E45E-4CBC-A327-92003FC03E48}" destId="{D8099A2D-DFAF-4615-BA0D-8546DEE309E3}" srcOrd="1" destOrd="0" parTransId="{30386CE3-AE7E-4C5A-9BB5-66A3E7C60BAC}" sibTransId="{DC94E327-0C06-4351-8B48-39AA96510069}"/>
    <dgm:cxn modelId="{07913A54-349F-4AD9-B052-150A7F381A0F}" type="presOf" srcId="{8BF3C4E9-F523-4844-A02F-E2C5E7F72065}" destId="{8A181E3F-A5E6-42EC-B617-38C9DB2D11F2}" srcOrd="0" destOrd="0" presId="urn:microsoft.com/office/officeart/2008/layout/VerticalCurvedList"/>
    <dgm:cxn modelId="{1DDEBA7F-71E5-4D81-8FD7-D14A1780AFE1}" type="presOf" srcId="{96238AB0-3E60-4345-A8BB-5DC959EB425D}" destId="{6B747725-816F-497E-AD1A-3B239F472931}" srcOrd="0" destOrd="0" presId="urn:microsoft.com/office/officeart/2008/layout/VerticalCurvedList"/>
    <dgm:cxn modelId="{22A85389-9B13-4F9F-8479-93B1E267843D}" srcId="{A85D72A2-E45E-4CBC-A327-92003FC03E48}" destId="{E2E715B1-F839-4A90-97CA-36FB28EBEABE}" srcOrd="0" destOrd="0" parTransId="{91F2E64C-688A-424B-AAE7-5FB23B23AFD9}" sibTransId="{8BF3C4E9-F523-4844-A02F-E2C5E7F72065}"/>
    <dgm:cxn modelId="{9CB585F6-67F2-4502-A289-852709E4FE0A}" type="presOf" srcId="{E2E715B1-F839-4A90-97CA-36FB28EBEABE}" destId="{41C0712D-6230-42F5-8134-6AA77C571944}" srcOrd="0" destOrd="0" presId="urn:microsoft.com/office/officeart/2008/layout/VerticalCurvedList"/>
    <dgm:cxn modelId="{F3A36F00-ABB8-40C5-8809-C269369F87E1}" type="presParOf" srcId="{33873E8C-2839-494D-888B-2D6045555E23}" destId="{D59E550D-D540-47A2-AD11-29F1227ADA12}" srcOrd="0" destOrd="0" presId="urn:microsoft.com/office/officeart/2008/layout/VerticalCurvedList"/>
    <dgm:cxn modelId="{4E476C4F-DC3B-41CE-A332-36825B0F5026}" type="presParOf" srcId="{D59E550D-D540-47A2-AD11-29F1227ADA12}" destId="{2B945AF4-EBAD-4BCF-A053-8CAC79D97DB0}" srcOrd="0" destOrd="0" presId="urn:microsoft.com/office/officeart/2008/layout/VerticalCurvedList"/>
    <dgm:cxn modelId="{70D06BBE-70C4-4FCF-9679-79280BE8A135}" type="presParOf" srcId="{2B945AF4-EBAD-4BCF-A053-8CAC79D97DB0}" destId="{35404107-AD22-4C43-A8C0-048C8CA28C68}" srcOrd="0" destOrd="0" presId="urn:microsoft.com/office/officeart/2008/layout/VerticalCurvedList"/>
    <dgm:cxn modelId="{48B9300F-23F8-471E-A9B4-58CC8F3A11D2}" type="presParOf" srcId="{2B945AF4-EBAD-4BCF-A053-8CAC79D97DB0}" destId="{8A181E3F-A5E6-42EC-B617-38C9DB2D11F2}" srcOrd="1" destOrd="0" presId="urn:microsoft.com/office/officeart/2008/layout/VerticalCurvedList"/>
    <dgm:cxn modelId="{288A9071-2D45-4371-8F3E-C91C50244CB6}" type="presParOf" srcId="{2B945AF4-EBAD-4BCF-A053-8CAC79D97DB0}" destId="{DDB94675-9A40-4FB4-A0BA-6E33CFF76253}" srcOrd="2" destOrd="0" presId="urn:microsoft.com/office/officeart/2008/layout/VerticalCurvedList"/>
    <dgm:cxn modelId="{A9E7BB27-B76E-40DC-A56F-AD5493F248BE}" type="presParOf" srcId="{2B945AF4-EBAD-4BCF-A053-8CAC79D97DB0}" destId="{66352355-C448-46B8-8708-0C0B4FA6D1EF}" srcOrd="3" destOrd="0" presId="urn:microsoft.com/office/officeart/2008/layout/VerticalCurvedList"/>
    <dgm:cxn modelId="{2254F741-DD67-468E-820F-7267918753C5}" type="presParOf" srcId="{D59E550D-D540-47A2-AD11-29F1227ADA12}" destId="{41C0712D-6230-42F5-8134-6AA77C571944}" srcOrd="1" destOrd="0" presId="urn:microsoft.com/office/officeart/2008/layout/VerticalCurvedList"/>
    <dgm:cxn modelId="{59D2973D-3327-47E2-961C-5FA7C648899B}" type="presParOf" srcId="{D59E550D-D540-47A2-AD11-29F1227ADA12}" destId="{D38834FE-0550-4E19-A777-696F868F313F}" srcOrd="2" destOrd="0" presId="urn:microsoft.com/office/officeart/2008/layout/VerticalCurvedList"/>
    <dgm:cxn modelId="{751284FE-2B7A-4272-847A-29F20DE82D93}" type="presParOf" srcId="{D38834FE-0550-4E19-A777-696F868F313F}" destId="{62AF6F62-0EC8-4091-A054-8417D73400FD}" srcOrd="0" destOrd="0" presId="urn:microsoft.com/office/officeart/2008/layout/VerticalCurvedList"/>
    <dgm:cxn modelId="{BD00448B-DE22-463F-AFE9-79E8D9798CB6}" type="presParOf" srcId="{D59E550D-D540-47A2-AD11-29F1227ADA12}" destId="{F4D9450E-B429-4F4B-8D51-12EDAE993C6E}" srcOrd="3" destOrd="0" presId="urn:microsoft.com/office/officeart/2008/layout/VerticalCurvedList"/>
    <dgm:cxn modelId="{A04E3FA0-B83F-4704-B36A-E607CAA6FEDB}" type="presParOf" srcId="{D59E550D-D540-47A2-AD11-29F1227ADA12}" destId="{31740FF1-553D-4F29-96E7-2814DB57E2A1}" srcOrd="4" destOrd="0" presId="urn:microsoft.com/office/officeart/2008/layout/VerticalCurvedList"/>
    <dgm:cxn modelId="{7FA89A1F-40C5-49B7-8F3C-EC5CA5392472}" type="presParOf" srcId="{31740FF1-553D-4F29-96E7-2814DB57E2A1}" destId="{C95EA77B-C461-4AE5-ACC6-E2281CC000F5}" srcOrd="0" destOrd="0" presId="urn:microsoft.com/office/officeart/2008/layout/VerticalCurvedList"/>
    <dgm:cxn modelId="{90FB3558-9BF2-40FB-8DF9-81D96FE5C19B}" type="presParOf" srcId="{D59E550D-D540-47A2-AD11-29F1227ADA12}" destId="{6B747725-816F-497E-AD1A-3B239F472931}" srcOrd="5" destOrd="0" presId="urn:microsoft.com/office/officeart/2008/layout/VerticalCurvedList"/>
    <dgm:cxn modelId="{D24557CB-4298-4105-A0A6-6CAB581F224D}" type="presParOf" srcId="{D59E550D-D540-47A2-AD11-29F1227ADA12}" destId="{0E9D947C-13F2-4239-B168-E36A53AC6625}" srcOrd="6" destOrd="0" presId="urn:microsoft.com/office/officeart/2008/layout/VerticalCurvedList"/>
    <dgm:cxn modelId="{46153DEE-0F65-42FA-AC5E-482F11449A01}" type="presParOf" srcId="{0E9D947C-13F2-4239-B168-E36A53AC6625}" destId="{C3CB0320-12E1-4B2A-B8B7-A5C11D3F23D7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85D72A2-E45E-4CBC-A327-92003FC03E48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2E715B1-F839-4A90-97CA-36FB28EBEABE}">
      <dgm:prSet phldrT="[Text]" custT="1"/>
      <dgm:spPr/>
      <dgm:t>
        <a:bodyPr/>
        <a:lstStyle/>
        <a:p>
          <a:r>
            <a:rPr lang="en-US" sz="2400" dirty="0"/>
            <a:t>Introduction</a:t>
          </a:r>
        </a:p>
      </dgm:t>
    </dgm:pt>
    <dgm:pt modelId="{91F2E64C-688A-424B-AAE7-5FB23B23AFD9}" type="parTrans" cxnId="{22A85389-9B13-4F9F-8479-93B1E267843D}">
      <dgm:prSet/>
      <dgm:spPr/>
      <dgm:t>
        <a:bodyPr/>
        <a:lstStyle/>
        <a:p>
          <a:endParaRPr lang="en-US" sz="2400"/>
        </a:p>
      </dgm:t>
    </dgm:pt>
    <dgm:pt modelId="{8BF3C4E9-F523-4844-A02F-E2C5E7F72065}" type="sibTrans" cxnId="{22A85389-9B13-4F9F-8479-93B1E267843D}">
      <dgm:prSet/>
      <dgm:spPr/>
      <dgm:t>
        <a:bodyPr/>
        <a:lstStyle/>
        <a:p>
          <a:endParaRPr lang="en-US" sz="2400"/>
        </a:p>
      </dgm:t>
    </dgm:pt>
    <dgm:pt modelId="{D8099A2D-DFAF-4615-BA0D-8546DEE309E3}">
      <dgm:prSet phldrT="[Text]" custT="1"/>
      <dgm:spPr/>
      <dgm:t>
        <a:bodyPr/>
        <a:lstStyle/>
        <a:p>
          <a:r>
            <a:rPr lang="en-US" sz="2400" dirty="0"/>
            <a:t>&gt; .NET (Framework &amp; Core)</a:t>
          </a:r>
        </a:p>
        <a:p>
          <a:r>
            <a:rPr lang="en-US" sz="2400" dirty="0"/>
            <a:t>&gt; ASP.NET Core</a:t>
          </a:r>
        </a:p>
        <a:p>
          <a:r>
            <a:rPr lang="en-US" sz="2400" dirty="0"/>
            <a:t>&gt; Visual Studio &amp; VS Code</a:t>
          </a:r>
        </a:p>
      </dgm:t>
    </dgm:pt>
    <dgm:pt modelId="{30386CE3-AE7E-4C5A-9BB5-66A3E7C60BAC}" type="parTrans" cxnId="{0758E472-2A50-4F28-8359-BB1A3FFD253D}">
      <dgm:prSet/>
      <dgm:spPr/>
      <dgm:t>
        <a:bodyPr/>
        <a:lstStyle/>
        <a:p>
          <a:endParaRPr lang="en-US" sz="2400"/>
        </a:p>
      </dgm:t>
    </dgm:pt>
    <dgm:pt modelId="{DC94E327-0C06-4351-8B48-39AA96510069}" type="sibTrans" cxnId="{0758E472-2A50-4F28-8359-BB1A3FFD253D}">
      <dgm:prSet/>
      <dgm:spPr/>
      <dgm:t>
        <a:bodyPr/>
        <a:lstStyle/>
        <a:p>
          <a:endParaRPr lang="en-US" sz="2400"/>
        </a:p>
      </dgm:t>
    </dgm:pt>
    <dgm:pt modelId="{96238AB0-3E60-4345-A8BB-5DC959EB425D}">
      <dgm:prSet phldrT="[Text]" custT="1"/>
      <dgm:spPr/>
      <dgm:t>
        <a:bodyPr/>
        <a:lstStyle/>
        <a:p>
          <a:r>
            <a:rPr lang="en-US" sz="2400" dirty="0"/>
            <a:t>References + Wrap-up</a:t>
          </a:r>
        </a:p>
      </dgm:t>
    </dgm:pt>
    <dgm:pt modelId="{CEDA0CA6-DF7D-4AF7-AB8F-B61ECB5E31E4}" type="parTrans" cxnId="{64236E48-E02A-49F5-A481-952B03534C6E}">
      <dgm:prSet/>
      <dgm:spPr/>
      <dgm:t>
        <a:bodyPr/>
        <a:lstStyle/>
        <a:p>
          <a:endParaRPr lang="en-US" sz="2400"/>
        </a:p>
      </dgm:t>
    </dgm:pt>
    <dgm:pt modelId="{3D85558E-AF47-42E9-8ADA-599D71F08C07}" type="sibTrans" cxnId="{64236E48-E02A-49F5-A481-952B03534C6E}">
      <dgm:prSet/>
      <dgm:spPr/>
      <dgm:t>
        <a:bodyPr/>
        <a:lstStyle/>
        <a:p>
          <a:endParaRPr lang="en-US" sz="2400"/>
        </a:p>
      </dgm:t>
    </dgm:pt>
    <dgm:pt modelId="{33873E8C-2839-494D-888B-2D6045555E23}" type="pres">
      <dgm:prSet presAssocID="{A85D72A2-E45E-4CBC-A327-92003FC03E48}" presName="Name0" presStyleCnt="0">
        <dgm:presLayoutVars>
          <dgm:chMax val="7"/>
          <dgm:chPref val="7"/>
          <dgm:dir/>
        </dgm:presLayoutVars>
      </dgm:prSet>
      <dgm:spPr/>
    </dgm:pt>
    <dgm:pt modelId="{D59E550D-D540-47A2-AD11-29F1227ADA12}" type="pres">
      <dgm:prSet presAssocID="{A85D72A2-E45E-4CBC-A327-92003FC03E48}" presName="Name1" presStyleCnt="0"/>
      <dgm:spPr/>
    </dgm:pt>
    <dgm:pt modelId="{2B945AF4-EBAD-4BCF-A053-8CAC79D97DB0}" type="pres">
      <dgm:prSet presAssocID="{A85D72A2-E45E-4CBC-A327-92003FC03E48}" presName="cycle" presStyleCnt="0"/>
      <dgm:spPr/>
    </dgm:pt>
    <dgm:pt modelId="{35404107-AD22-4C43-A8C0-048C8CA28C68}" type="pres">
      <dgm:prSet presAssocID="{A85D72A2-E45E-4CBC-A327-92003FC03E48}" presName="srcNode" presStyleLbl="node1" presStyleIdx="0" presStyleCnt="3"/>
      <dgm:spPr/>
    </dgm:pt>
    <dgm:pt modelId="{8A181E3F-A5E6-42EC-B617-38C9DB2D11F2}" type="pres">
      <dgm:prSet presAssocID="{A85D72A2-E45E-4CBC-A327-92003FC03E48}" presName="conn" presStyleLbl="parChTrans1D2" presStyleIdx="0" presStyleCnt="1"/>
      <dgm:spPr/>
    </dgm:pt>
    <dgm:pt modelId="{DDB94675-9A40-4FB4-A0BA-6E33CFF76253}" type="pres">
      <dgm:prSet presAssocID="{A85D72A2-E45E-4CBC-A327-92003FC03E48}" presName="extraNode" presStyleLbl="node1" presStyleIdx="0" presStyleCnt="3"/>
      <dgm:spPr/>
    </dgm:pt>
    <dgm:pt modelId="{66352355-C448-46B8-8708-0C0B4FA6D1EF}" type="pres">
      <dgm:prSet presAssocID="{A85D72A2-E45E-4CBC-A327-92003FC03E48}" presName="dstNode" presStyleLbl="node1" presStyleIdx="0" presStyleCnt="3"/>
      <dgm:spPr/>
    </dgm:pt>
    <dgm:pt modelId="{41C0712D-6230-42F5-8134-6AA77C571944}" type="pres">
      <dgm:prSet presAssocID="{E2E715B1-F839-4A90-97CA-36FB28EBEABE}" presName="text_1" presStyleLbl="node1" presStyleIdx="0" presStyleCnt="3">
        <dgm:presLayoutVars>
          <dgm:bulletEnabled val="1"/>
        </dgm:presLayoutVars>
      </dgm:prSet>
      <dgm:spPr/>
    </dgm:pt>
    <dgm:pt modelId="{D38834FE-0550-4E19-A777-696F868F313F}" type="pres">
      <dgm:prSet presAssocID="{E2E715B1-F839-4A90-97CA-36FB28EBEABE}" presName="accent_1" presStyleCnt="0"/>
      <dgm:spPr/>
    </dgm:pt>
    <dgm:pt modelId="{62AF6F62-0EC8-4091-A054-8417D73400FD}" type="pres">
      <dgm:prSet presAssocID="{E2E715B1-F839-4A90-97CA-36FB28EBEABE}" presName="accentRepeatNode" presStyleLbl="solidFgAcc1" presStyleIdx="0" presStyleCnt="3"/>
      <dgm:spPr>
        <a:solidFill>
          <a:schemeClr val="accent1">
            <a:lumMod val="60000"/>
            <a:lumOff val="40000"/>
          </a:schemeClr>
        </a:solidFill>
      </dgm:spPr>
    </dgm:pt>
    <dgm:pt modelId="{F4D9450E-B429-4F4B-8D51-12EDAE993C6E}" type="pres">
      <dgm:prSet presAssocID="{D8099A2D-DFAF-4615-BA0D-8546DEE309E3}" presName="text_2" presStyleLbl="node1" presStyleIdx="1" presStyleCnt="3" custScaleY="192842">
        <dgm:presLayoutVars>
          <dgm:bulletEnabled val="1"/>
        </dgm:presLayoutVars>
      </dgm:prSet>
      <dgm:spPr/>
    </dgm:pt>
    <dgm:pt modelId="{31740FF1-553D-4F29-96E7-2814DB57E2A1}" type="pres">
      <dgm:prSet presAssocID="{D8099A2D-DFAF-4615-BA0D-8546DEE309E3}" presName="accent_2" presStyleCnt="0"/>
      <dgm:spPr/>
    </dgm:pt>
    <dgm:pt modelId="{C95EA77B-C461-4AE5-ACC6-E2281CC000F5}" type="pres">
      <dgm:prSet presAssocID="{D8099A2D-DFAF-4615-BA0D-8546DEE309E3}" presName="accentRepeatNode" presStyleLbl="solidFgAcc1" presStyleIdx="1" presStyleCnt="3"/>
      <dgm:spPr>
        <a:solidFill>
          <a:schemeClr val="accent1">
            <a:lumMod val="60000"/>
            <a:lumOff val="40000"/>
          </a:schemeClr>
        </a:solidFill>
      </dgm:spPr>
    </dgm:pt>
    <dgm:pt modelId="{6B747725-816F-497E-AD1A-3B239F472931}" type="pres">
      <dgm:prSet presAssocID="{96238AB0-3E60-4345-A8BB-5DC959EB425D}" presName="text_3" presStyleLbl="node1" presStyleIdx="2" presStyleCnt="3">
        <dgm:presLayoutVars>
          <dgm:bulletEnabled val="1"/>
        </dgm:presLayoutVars>
      </dgm:prSet>
      <dgm:spPr/>
    </dgm:pt>
    <dgm:pt modelId="{0E9D947C-13F2-4239-B168-E36A53AC6625}" type="pres">
      <dgm:prSet presAssocID="{96238AB0-3E60-4345-A8BB-5DC959EB425D}" presName="accent_3" presStyleCnt="0"/>
      <dgm:spPr/>
    </dgm:pt>
    <dgm:pt modelId="{C3CB0320-12E1-4B2A-B8B7-A5C11D3F23D7}" type="pres">
      <dgm:prSet presAssocID="{96238AB0-3E60-4345-A8BB-5DC959EB425D}" presName="accentRepeatNode" presStyleLbl="solidFgAcc1" presStyleIdx="2" presStyleCnt="3"/>
      <dgm:spPr>
        <a:solidFill>
          <a:schemeClr val="accent1">
            <a:lumMod val="60000"/>
            <a:lumOff val="40000"/>
          </a:schemeClr>
        </a:solidFill>
      </dgm:spPr>
    </dgm:pt>
  </dgm:ptLst>
  <dgm:cxnLst>
    <dgm:cxn modelId="{43422707-9229-47AE-9F85-55A4D6F4C292}" type="presOf" srcId="{A85D72A2-E45E-4CBC-A327-92003FC03E48}" destId="{33873E8C-2839-494D-888B-2D6045555E23}" srcOrd="0" destOrd="0" presId="urn:microsoft.com/office/officeart/2008/layout/VerticalCurvedList"/>
    <dgm:cxn modelId="{B8C21F10-2688-4991-87F5-07B59583E397}" type="presOf" srcId="{D8099A2D-DFAF-4615-BA0D-8546DEE309E3}" destId="{F4D9450E-B429-4F4B-8D51-12EDAE993C6E}" srcOrd="0" destOrd="0" presId="urn:microsoft.com/office/officeart/2008/layout/VerticalCurvedList"/>
    <dgm:cxn modelId="{64236E48-E02A-49F5-A481-952B03534C6E}" srcId="{A85D72A2-E45E-4CBC-A327-92003FC03E48}" destId="{96238AB0-3E60-4345-A8BB-5DC959EB425D}" srcOrd="2" destOrd="0" parTransId="{CEDA0CA6-DF7D-4AF7-AB8F-B61ECB5E31E4}" sibTransId="{3D85558E-AF47-42E9-8ADA-599D71F08C07}"/>
    <dgm:cxn modelId="{0758E472-2A50-4F28-8359-BB1A3FFD253D}" srcId="{A85D72A2-E45E-4CBC-A327-92003FC03E48}" destId="{D8099A2D-DFAF-4615-BA0D-8546DEE309E3}" srcOrd="1" destOrd="0" parTransId="{30386CE3-AE7E-4C5A-9BB5-66A3E7C60BAC}" sibTransId="{DC94E327-0C06-4351-8B48-39AA96510069}"/>
    <dgm:cxn modelId="{07913A54-349F-4AD9-B052-150A7F381A0F}" type="presOf" srcId="{8BF3C4E9-F523-4844-A02F-E2C5E7F72065}" destId="{8A181E3F-A5E6-42EC-B617-38C9DB2D11F2}" srcOrd="0" destOrd="0" presId="urn:microsoft.com/office/officeart/2008/layout/VerticalCurvedList"/>
    <dgm:cxn modelId="{1DDEBA7F-71E5-4D81-8FD7-D14A1780AFE1}" type="presOf" srcId="{96238AB0-3E60-4345-A8BB-5DC959EB425D}" destId="{6B747725-816F-497E-AD1A-3B239F472931}" srcOrd="0" destOrd="0" presId="urn:microsoft.com/office/officeart/2008/layout/VerticalCurvedList"/>
    <dgm:cxn modelId="{22A85389-9B13-4F9F-8479-93B1E267843D}" srcId="{A85D72A2-E45E-4CBC-A327-92003FC03E48}" destId="{E2E715B1-F839-4A90-97CA-36FB28EBEABE}" srcOrd="0" destOrd="0" parTransId="{91F2E64C-688A-424B-AAE7-5FB23B23AFD9}" sibTransId="{8BF3C4E9-F523-4844-A02F-E2C5E7F72065}"/>
    <dgm:cxn modelId="{9CB585F6-67F2-4502-A289-852709E4FE0A}" type="presOf" srcId="{E2E715B1-F839-4A90-97CA-36FB28EBEABE}" destId="{41C0712D-6230-42F5-8134-6AA77C571944}" srcOrd="0" destOrd="0" presId="urn:microsoft.com/office/officeart/2008/layout/VerticalCurvedList"/>
    <dgm:cxn modelId="{F3A36F00-ABB8-40C5-8809-C269369F87E1}" type="presParOf" srcId="{33873E8C-2839-494D-888B-2D6045555E23}" destId="{D59E550D-D540-47A2-AD11-29F1227ADA12}" srcOrd="0" destOrd="0" presId="urn:microsoft.com/office/officeart/2008/layout/VerticalCurvedList"/>
    <dgm:cxn modelId="{4E476C4F-DC3B-41CE-A332-36825B0F5026}" type="presParOf" srcId="{D59E550D-D540-47A2-AD11-29F1227ADA12}" destId="{2B945AF4-EBAD-4BCF-A053-8CAC79D97DB0}" srcOrd="0" destOrd="0" presId="urn:microsoft.com/office/officeart/2008/layout/VerticalCurvedList"/>
    <dgm:cxn modelId="{70D06BBE-70C4-4FCF-9679-79280BE8A135}" type="presParOf" srcId="{2B945AF4-EBAD-4BCF-A053-8CAC79D97DB0}" destId="{35404107-AD22-4C43-A8C0-048C8CA28C68}" srcOrd="0" destOrd="0" presId="urn:microsoft.com/office/officeart/2008/layout/VerticalCurvedList"/>
    <dgm:cxn modelId="{48B9300F-23F8-471E-A9B4-58CC8F3A11D2}" type="presParOf" srcId="{2B945AF4-EBAD-4BCF-A053-8CAC79D97DB0}" destId="{8A181E3F-A5E6-42EC-B617-38C9DB2D11F2}" srcOrd="1" destOrd="0" presId="urn:microsoft.com/office/officeart/2008/layout/VerticalCurvedList"/>
    <dgm:cxn modelId="{288A9071-2D45-4371-8F3E-C91C50244CB6}" type="presParOf" srcId="{2B945AF4-EBAD-4BCF-A053-8CAC79D97DB0}" destId="{DDB94675-9A40-4FB4-A0BA-6E33CFF76253}" srcOrd="2" destOrd="0" presId="urn:microsoft.com/office/officeart/2008/layout/VerticalCurvedList"/>
    <dgm:cxn modelId="{A9E7BB27-B76E-40DC-A56F-AD5493F248BE}" type="presParOf" srcId="{2B945AF4-EBAD-4BCF-A053-8CAC79D97DB0}" destId="{66352355-C448-46B8-8708-0C0B4FA6D1EF}" srcOrd="3" destOrd="0" presId="urn:microsoft.com/office/officeart/2008/layout/VerticalCurvedList"/>
    <dgm:cxn modelId="{2254F741-DD67-468E-820F-7267918753C5}" type="presParOf" srcId="{D59E550D-D540-47A2-AD11-29F1227ADA12}" destId="{41C0712D-6230-42F5-8134-6AA77C571944}" srcOrd="1" destOrd="0" presId="urn:microsoft.com/office/officeart/2008/layout/VerticalCurvedList"/>
    <dgm:cxn modelId="{59D2973D-3327-47E2-961C-5FA7C648899B}" type="presParOf" srcId="{D59E550D-D540-47A2-AD11-29F1227ADA12}" destId="{D38834FE-0550-4E19-A777-696F868F313F}" srcOrd="2" destOrd="0" presId="urn:microsoft.com/office/officeart/2008/layout/VerticalCurvedList"/>
    <dgm:cxn modelId="{751284FE-2B7A-4272-847A-29F20DE82D93}" type="presParOf" srcId="{D38834FE-0550-4E19-A777-696F868F313F}" destId="{62AF6F62-0EC8-4091-A054-8417D73400FD}" srcOrd="0" destOrd="0" presId="urn:microsoft.com/office/officeart/2008/layout/VerticalCurvedList"/>
    <dgm:cxn modelId="{BD00448B-DE22-463F-AFE9-79E8D9798CB6}" type="presParOf" srcId="{D59E550D-D540-47A2-AD11-29F1227ADA12}" destId="{F4D9450E-B429-4F4B-8D51-12EDAE993C6E}" srcOrd="3" destOrd="0" presId="urn:microsoft.com/office/officeart/2008/layout/VerticalCurvedList"/>
    <dgm:cxn modelId="{A04E3FA0-B83F-4704-B36A-E607CAA6FEDB}" type="presParOf" srcId="{D59E550D-D540-47A2-AD11-29F1227ADA12}" destId="{31740FF1-553D-4F29-96E7-2814DB57E2A1}" srcOrd="4" destOrd="0" presId="urn:microsoft.com/office/officeart/2008/layout/VerticalCurvedList"/>
    <dgm:cxn modelId="{7FA89A1F-40C5-49B7-8F3C-EC5CA5392472}" type="presParOf" srcId="{31740FF1-553D-4F29-96E7-2814DB57E2A1}" destId="{C95EA77B-C461-4AE5-ACC6-E2281CC000F5}" srcOrd="0" destOrd="0" presId="urn:microsoft.com/office/officeart/2008/layout/VerticalCurvedList"/>
    <dgm:cxn modelId="{90FB3558-9BF2-40FB-8DF9-81D96FE5C19B}" type="presParOf" srcId="{D59E550D-D540-47A2-AD11-29F1227ADA12}" destId="{6B747725-816F-497E-AD1A-3B239F472931}" srcOrd="5" destOrd="0" presId="urn:microsoft.com/office/officeart/2008/layout/VerticalCurvedList"/>
    <dgm:cxn modelId="{D24557CB-4298-4105-A0A6-6CAB581F224D}" type="presParOf" srcId="{D59E550D-D540-47A2-AD11-29F1227ADA12}" destId="{0E9D947C-13F2-4239-B168-E36A53AC6625}" srcOrd="6" destOrd="0" presId="urn:microsoft.com/office/officeart/2008/layout/VerticalCurvedList"/>
    <dgm:cxn modelId="{46153DEE-0F65-42FA-AC5E-482F11449A01}" type="presParOf" srcId="{0E9D947C-13F2-4239-B168-E36A53AC6625}" destId="{C3CB0320-12E1-4B2A-B8B7-A5C11D3F23D7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D9A6997-05AC-47D0-8EB8-4A251895106F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8B31389-63D6-4E95-9118-CF053C4E12C4}">
      <dgm:prSet phldrT="[Text]"/>
      <dgm:spPr/>
      <dgm:t>
        <a:bodyPr/>
        <a:lstStyle/>
        <a:p>
          <a:r>
            <a:rPr lang="en-US" dirty="0"/>
            <a:t>Partial views </a:t>
          </a:r>
        </a:p>
      </dgm:t>
    </dgm:pt>
    <dgm:pt modelId="{175015FD-62E5-4DC4-885F-5912997FEF74}" type="parTrans" cxnId="{5AB60B44-2370-4F11-A3D9-BA268DD314FF}">
      <dgm:prSet/>
      <dgm:spPr/>
      <dgm:t>
        <a:bodyPr/>
        <a:lstStyle/>
        <a:p>
          <a:endParaRPr lang="en-US"/>
        </a:p>
      </dgm:t>
    </dgm:pt>
    <dgm:pt modelId="{1FC496A0-0C94-448E-B96F-9D6D974522CF}" type="sibTrans" cxnId="{5AB60B44-2370-4F11-A3D9-BA268DD314FF}">
      <dgm:prSet/>
      <dgm:spPr/>
      <dgm:t>
        <a:bodyPr/>
        <a:lstStyle/>
        <a:p>
          <a:endParaRPr lang="en-US"/>
        </a:p>
      </dgm:t>
    </dgm:pt>
    <dgm:pt modelId="{D4132CAF-3CE7-4B5E-89A2-785D35E2FFC8}">
      <dgm:prSet phldrT="[Text]"/>
      <dgm:spPr/>
      <dgm:t>
        <a:bodyPr/>
        <a:lstStyle/>
        <a:p>
          <a:r>
            <a:rPr lang="en-US" dirty="0"/>
            <a:t>View components</a:t>
          </a:r>
        </a:p>
      </dgm:t>
    </dgm:pt>
    <dgm:pt modelId="{8B285257-88C2-4999-A075-67B3F51848BB}" type="parTrans" cxnId="{A6C4A3D1-05DC-42A3-8544-6D7E2FAF2012}">
      <dgm:prSet/>
      <dgm:spPr/>
      <dgm:t>
        <a:bodyPr/>
        <a:lstStyle/>
        <a:p>
          <a:endParaRPr lang="en-US"/>
        </a:p>
      </dgm:t>
    </dgm:pt>
    <dgm:pt modelId="{A72BF1BA-E57A-40E8-A988-2232449B88F2}" type="sibTrans" cxnId="{A6C4A3D1-05DC-42A3-8544-6D7E2FAF2012}">
      <dgm:prSet/>
      <dgm:spPr/>
      <dgm:t>
        <a:bodyPr/>
        <a:lstStyle/>
        <a:p>
          <a:endParaRPr lang="en-US"/>
        </a:p>
      </dgm:t>
    </dgm:pt>
    <dgm:pt modelId="{9354B187-7573-489F-9927-3FFE815BDBC0}">
      <dgm:prSet phldrT="[Text]"/>
      <dgm:spPr/>
      <dgm:t>
        <a:bodyPr/>
        <a:lstStyle/>
        <a:p>
          <a:r>
            <a:rPr lang="en-US" dirty="0"/>
            <a:t>Tag helpers</a:t>
          </a:r>
        </a:p>
      </dgm:t>
    </dgm:pt>
    <dgm:pt modelId="{9FC2FEEC-9B4B-4776-B67C-B49526D1D516}" type="parTrans" cxnId="{188566AC-79B6-48C9-A51B-4599C1F72658}">
      <dgm:prSet/>
      <dgm:spPr/>
      <dgm:t>
        <a:bodyPr/>
        <a:lstStyle/>
        <a:p>
          <a:endParaRPr lang="en-US"/>
        </a:p>
      </dgm:t>
    </dgm:pt>
    <dgm:pt modelId="{A5ABBEF3-3FF1-4C14-B681-38FA6FA2198B}" type="sibTrans" cxnId="{188566AC-79B6-48C9-A51B-4599C1F72658}">
      <dgm:prSet/>
      <dgm:spPr/>
      <dgm:t>
        <a:bodyPr/>
        <a:lstStyle/>
        <a:p>
          <a:endParaRPr lang="en-US"/>
        </a:p>
      </dgm:t>
    </dgm:pt>
    <dgm:pt modelId="{484DC8D2-D29C-4BBF-8CF5-B117BB735119}">
      <dgm:prSet phldrT="[Text]"/>
      <dgm:spPr/>
      <dgm:t>
        <a:bodyPr/>
        <a:lstStyle/>
        <a:p>
          <a:r>
            <a:rPr lang="en-US" dirty="0"/>
            <a:t>Razor Class Libraries</a:t>
          </a:r>
        </a:p>
      </dgm:t>
    </dgm:pt>
    <dgm:pt modelId="{C88826D7-72FF-46D6-9E67-AC732E5D68B3}" type="parTrans" cxnId="{EB780CED-E2B4-4AE5-8626-B340B765CA93}">
      <dgm:prSet/>
      <dgm:spPr/>
      <dgm:t>
        <a:bodyPr/>
        <a:lstStyle/>
        <a:p>
          <a:endParaRPr lang="en-US"/>
        </a:p>
      </dgm:t>
    </dgm:pt>
    <dgm:pt modelId="{E6FF875B-8FF0-4B27-B328-C8B8E2098C88}" type="sibTrans" cxnId="{EB780CED-E2B4-4AE5-8626-B340B765CA93}">
      <dgm:prSet/>
      <dgm:spPr/>
      <dgm:t>
        <a:bodyPr/>
        <a:lstStyle/>
        <a:p>
          <a:endParaRPr lang="en-US"/>
        </a:p>
      </dgm:t>
    </dgm:pt>
    <dgm:pt modelId="{815311F3-4F53-45CC-AF6E-83C6D9E9757F}">
      <dgm:prSet phldrT="[Text]"/>
      <dgm:spPr/>
      <dgm:t>
        <a:bodyPr/>
        <a:lstStyle/>
        <a:p>
          <a:r>
            <a:rPr lang="en-US" dirty="0"/>
            <a:t>NuGet packages</a:t>
          </a:r>
        </a:p>
      </dgm:t>
    </dgm:pt>
    <dgm:pt modelId="{5DD0DB59-C987-4B12-9383-FC33B5486756}" type="parTrans" cxnId="{9E19E460-113E-472D-9ACC-358E52C875D8}">
      <dgm:prSet/>
      <dgm:spPr/>
      <dgm:t>
        <a:bodyPr/>
        <a:lstStyle/>
        <a:p>
          <a:endParaRPr lang="en-US"/>
        </a:p>
      </dgm:t>
    </dgm:pt>
    <dgm:pt modelId="{D775ABCC-7204-455A-81BD-50278DD1F591}" type="sibTrans" cxnId="{9E19E460-113E-472D-9ACC-358E52C875D8}">
      <dgm:prSet/>
      <dgm:spPr/>
      <dgm:t>
        <a:bodyPr/>
        <a:lstStyle/>
        <a:p>
          <a:endParaRPr lang="en-US"/>
        </a:p>
      </dgm:t>
    </dgm:pt>
    <dgm:pt modelId="{88BD863B-6358-46CC-A03B-2241880C8691}" type="pres">
      <dgm:prSet presAssocID="{3D9A6997-05AC-47D0-8EB8-4A251895106F}" presName="diagram" presStyleCnt="0">
        <dgm:presLayoutVars>
          <dgm:dir/>
          <dgm:resizeHandles val="exact"/>
        </dgm:presLayoutVars>
      </dgm:prSet>
      <dgm:spPr/>
    </dgm:pt>
    <dgm:pt modelId="{3A600C19-FF63-4A59-AB90-00A9B5924FCD}" type="pres">
      <dgm:prSet presAssocID="{98B31389-63D6-4E95-9118-CF053C4E12C4}" presName="node" presStyleLbl="node1" presStyleIdx="0" presStyleCnt="5">
        <dgm:presLayoutVars>
          <dgm:bulletEnabled val="1"/>
        </dgm:presLayoutVars>
      </dgm:prSet>
      <dgm:spPr/>
    </dgm:pt>
    <dgm:pt modelId="{BC0CDD67-0B2E-443E-9231-8BE58AD4B655}" type="pres">
      <dgm:prSet presAssocID="{1FC496A0-0C94-448E-B96F-9D6D974522CF}" presName="sibTrans" presStyleCnt="0"/>
      <dgm:spPr/>
    </dgm:pt>
    <dgm:pt modelId="{82FD6108-509B-495E-A6E3-5C354DA47D85}" type="pres">
      <dgm:prSet presAssocID="{D4132CAF-3CE7-4B5E-89A2-785D35E2FFC8}" presName="node" presStyleLbl="node1" presStyleIdx="1" presStyleCnt="5">
        <dgm:presLayoutVars>
          <dgm:bulletEnabled val="1"/>
        </dgm:presLayoutVars>
      </dgm:prSet>
      <dgm:spPr/>
    </dgm:pt>
    <dgm:pt modelId="{4DBFEC6F-C4FC-4584-9B2D-A1970607FF85}" type="pres">
      <dgm:prSet presAssocID="{A72BF1BA-E57A-40E8-A988-2232449B88F2}" presName="sibTrans" presStyleCnt="0"/>
      <dgm:spPr/>
    </dgm:pt>
    <dgm:pt modelId="{AAA2C927-D6BC-43D7-A071-3E17C35A1B44}" type="pres">
      <dgm:prSet presAssocID="{9354B187-7573-489F-9927-3FFE815BDBC0}" presName="node" presStyleLbl="node1" presStyleIdx="2" presStyleCnt="5">
        <dgm:presLayoutVars>
          <dgm:bulletEnabled val="1"/>
        </dgm:presLayoutVars>
      </dgm:prSet>
      <dgm:spPr/>
    </dgm:pt>
    <dgm:pt modelId="{BCF94DEE-CDF4-4A7D-93BA-8A894FE03E32}" type="pres">
      <dgm:prSet presAssocID="{A5ABBEF3-3FF1-4C14-B681-38FA6FA2198B}" presName="sibTrans" presStyleCnt="0"/>
      <dgm:spPr/>
    </dgm:pt>
    <dgm:pt modelId="{AD4218A3-BA73-4EF8-9F7B-9D1D60E46F7E}" type="pres">
      <dgm:prSet presAssocID="{484DC8D2-D29C-4BBF-8CF5-B117BB735119}" presName="node" presStyleLbl="node1" presStyleIdx="3" presStyleCnt="5">
        <dgm:presLayoutVars>
          <dgm:bulletEnabled val="1"/>
        </dgm:presLayoutVars>
      </dgm:prSet>
      <dgm:spPr/>
    </dgm:pt>
    <dgm:pt modelId="{8DFBD448-5018-44FA-A103-0195A71AF108}" type="pres">
      <dgm:prSet presAssocID="{E6FF875B-8FF0-4B27-B328-C8B8E2098C88}" presName="sibTrans" presStyleCnt="0"/>
      <dgm:spPr/>
    </dgm:pt>
    <dgm:pt modelId="{54288226-4DFF-45A9-9320-8F8A2FEFB4C5}" type="pres">
      <dgm:prSet presAssocID="{815311F3-4F53-45CC-AF6E-83C6D9E9757F}" presName="node" presStyleLbl="node1" presStyleIdx="4" presStyleCnt="5">
        <dgm:presLayoutVars>
          <dgm:bulletEnabled val="1"/>
        </dgm:presLayoutVars>
      </dgm:prSet>
      <dgm:spPr/>
    </dgm:pt>
  </dgm:ptLst>
  <dgm:cxnLst>
    <dgm:cxn modelId="{5340FD0A-1EAF-4E95-9696-0BCE82293542}" type="presOf" srcId="{484DC8D2-D29C-4BBF-8CF5-B117BB735119}" destId="{AD4218A3-BA73-4EF8-9F7B-9D1D60E46F7E}" srcOrd="0" destOrd="0" presId="urn:microsoft.com/office/officeart/2005/8/layout/default"/>
    <dgm:cxn modelId="{901BC70B-4A9E-40A6-A6DB-A04F14EC3BFA}" type="presOf" srcId="{815311F3-4F53-45CC-AF6E-83C6D9E9757F}" destId="{54288226-4DFF-45A9-9320-8F8A2FEFB4C5}" srcOrd="0" destOrd="0" presId="urn:microsoft.com/office/officeart/2005/8/layout/default"/>
    <dgm:cxn modelId="{9E19E460-113E-472D-9ACC-358E52C875D8}" srcId="{3D9A6997-05AC-47D0-8EB8-4A251895106F}" destId="{815311F3-4F53-45CC-AF6E-83C6D9E9757F}" srcOrd="4" destOrd="0" parTransId="{5DD0DB59-C987-4B12-9383-FC33B5486756}" sibTransId="{D775ABCC-7204-455A-81BD-50278DD1F591}"/>
    <dgm:cxn modelId="{5AB60B44-2370-4F11-A3D9-BA268DD314FF}" srcId="{3D9A6997-05AC-47D0-8EB8-4A251895106F}" destId="{98B31389-63D6-4E95-9118-CF053C4E12C4}" srcOrd="0" destOrd="0" parTransId="{175015FD-62E5-4DC4-885F-5912997FEF74}" sibTransId="{1FC496A0-0C94-448E-B96F-9D6D974522CF}"/>
    <dgm:cxn modelId="{6FB14F66-C0B3-46F7-B735-A0F736463B6A}" type="presOf" srcId="{9354B187-7573-489F-9927-3FFE815BDBC0}" destId="{AAA2C927-D6BC-43D7-A071-3E17C35A1B44}" srcOrd="0" destOrd="0" presId="urn:microsoft.com/office/officeart/2005/8/layout/default"/>
    <dgm:cxn modelId="{28AF78A9-642E-4DD4-B60E-57F50A6FAE13}" type="presOf" srcId="{98B31389-63D6-4E95-9118-CF053C4E12C4}" destId="{3A600C19-FF63-4A59-AB90-00A9B5924FCD}" srcOrd="0" destOrd="0" presId="urn:microsoft.com/office/officeart/2005/8/layout/default"/>
    <dgm:cxn modelId="{188566AC-79B6-48C9-A51B-4599C1F72658}" srcId="{3D9A6997-05AC-47D0-8EB8-4A251895106F}" destId="{9354B187-7573-489F-9927-3FFE815BDBC0}" srcOrd="2" destOrd="0" parTransId="{9FC2FEEC-9B4B-4776-B67C-B49526D1D516}" sibTransId="{A5ABBEF3-3FF1-4C14-B681-38FA6FA2198B}"/>
    <dgm:cxn modelId="{87460BC2-3C8C-4AD4-86BB-45FCED0D4140}" type="presOf" srcId="{D4132CAF-3CE7-4B5E-89A2-785D35E2FFC8}" destId="{82FD6108-509B-495E-A6E3-5C354DA47D85}" srcOrd="0" destOrd="0" presId="urn:microsoft.com/office/officeart/2005/8/layout/default"/>
    <dgm:cxn modelId="{A6C4A3D1-05DC-42A3-8544-6D7E2FAF2012}" srcId="{3D9A6997-05AC-47D0-8EB8-4A251895106F}" destId="{D4132CAF-3CE7-4B5E-89A2-785D35E2FFC8}" srcOrd="1" destOrd="0" parTransId="{8B285257-88C2-4999-A075-67B3F51848BB}" sibTransId="{A72BF1BA-E57A-40E8-A988-2232449B88F2}"/>
    <dgm:cxn modelId="{3BFACBEA-8316-4DB6-AA67-4A2E3C792AEC}" type="presOf" srcId="{3D9A6997-05AC-47D0-8EB8-4A251895106F}" destId="{88BD863B-6358-46CC-A03B-2241880C8691}" srcOrd="0" destOrd="0" presId="urn:microsoft.com/office/officeart/2005/8/layout/default"/>
    <dgm:cxn modelId="{EB780CED-E2B4-4AE5-8626-B340B765CA93}" srcId="{3D9A6997-05AC-47D0-8EB8-4A251895106F}" destId="{484DC8D2-D29C-4BBF-8CF5-B117BB735119}" srcOrd="3" destOrd="0" parTransId="{C88826D7-72FF-46D6-9E67-AC732E5D68B3}" sibTransId="{E6FF875B-8FF0-4B27-B328-C8B8E2098C88}"/>
    <dgm:cxn modelId="{733EA650-B9D2-48CD-878C-73C82FFC4C25}" type="presParOf" srcId="{88BD863B-6358-46CC-A03B-2241880C8691}" destId="{3A600C19-FF63-4A59-AB90-00A9B5924FCD}" srcOrd="0" destOrd="0" presId="urn:microsoft.com/office/officeart/2005/8/layout/default"/>
    <dgm:cxn modelId="{3FA9E100-A26F-417D-90D6-C39EC5645956}" type="presParOf" srcId="{88BD863B-6358-46CC-A03B-2241880C8691}" destId="{BC0CDD67-0B2E-443E-9231-8BE58AD4B655}" srcOrd="1" destOrd="0" presId="urn:microsoft.com/office/officeart/2005/8/layout/default"/>
    <dgm:cxn modelId="{EDA0C7CE-CAC8-48AE-85BA-6EA3F676AD5C}" type="presParOf" srcId="{88BD863B-6358-46CC-A03B-2241880C8691}" destId="{82FD6108-509B-495E-A6E3-5C354DA47D85}" srcOrd="2" destOrd="0" presId="urn:microsoft.com/office/officeart/2005/8/layout/default"/>
    <dgm:cxn modelId="{E4D7AC37-640D-44F4-A416-B60A47DF45DE}" type="presParOf" srcId="{88BD863B-6358-46CC-A03B-2241880C8691}" destId="{4DBFEC6F-C4FC-4584-9B2D-A1970607FF85}" srcOrd="3" destOrd="0" presId="urn:microsoft.com/office/officeart/2005/8/layout/default"/>
    <dgm:cxn modelId="{AF59C690-88E2-4C0B-BB76-0D283D743234}" type="presParOf" srcId="{88BD863B-6358-46CC-A03B-2241880C8691}" destId="{AAA2C927-D6BC-43D7-A071-3E17C35A1B44}" srcOrd="4" destOrd="0" presId="urn:microsoft.com/office/officeart/2005/8/layout/default"/>
    <dgm:cxn modelId="{FD67CF37-3E94-47DD-A094-E858ACD652CD}" type="presParOf" srcId="{88BD863B-6358-46CC-A03B-2241880C8691}" destId="{BCF94DEE-CDF4-4A7D-93BA-8A894FE03E32}" srcOrd="5" destOrd="0" presId="urn:microsoft.com/office/officeart/2005/8/layout/default"/>
    <dgm:cxn modelId="{33AEA7B5-E93D-4FC5-A90D-23D1B7E2A046}" type="presParOf" srcId="{88BD863B-6358-46CC-A03B-2241880C8691}" destId="{AD4218A3-BA73-4EF8-9F7B-9D1D60E46F7E}" srcOrd="6" destOrd="0" presId="urn:microsoft.com/office/officeart/2005/8/layout/default"/>
    <dgm:cxn modelId="{EC8651D5-FA20-4A8A-9B2A-45F19FDFCE59}" type="presParOf" srcId="{88BD863B-6358-46CC-A03B-2241880C8691}" destId="{8DFBD448-5018-44FA-A103-0195A71AF108}" srcOrd="7" destOrd="0" presId="urn:microsoft.com/office/officeart/2005/8/layout/default"/>
    <dgm:cxn modelId="{F2F38895-3952-45AB-8A13-312B16C4D881}" type="presParOf" srcId="{88BD863B-6358-46CC-A03B-2241880C8691}" destId="{54288226-4DFF-45A9-9320-8F8A2FEFB4C5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85D72A2-E45E-4CBC-A327-92003FC03E48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2E715B1-F839-4A90-97CA-36FB28EBEABE}">
      <dgm:prSet phldrT="[Text]" custT="1"/>
      <dgm:spPr/>
      <dgm:t>
        <a:bodyPr/>
        <a:lstStyle/>
        <a:p>
          <a:r>
            <a:rPr lang="en-US" sz="2400" dirty="0"/>
            <a:t>Introduction</a:t>
          </a:r>
        </a:p>
      </dgm:t>
    </dgm:pt>
    <dgm:pt modelId="{91F2E64C-688A-424B-AAE7-5FB23B23AFD9}" type="parTrans" cxnId="{22A85389-9B13-4F9F-8479-93B1E267843D}">
      <dgm:prSet/>
      <dgm:spPr/>
      <dgm:t>
        <a:bodyPr/>
        <a:lstStyle/>
        <a:p>
          <a:endParaRPr lang="en-US" sz="2400"/>
        </a:p>
      </dgm:t>
    </dgm:pt>
    <dgm:pt modelId="{8BF3C4E9-F523-4844-A02F-E2C5E7F72065}" type="sibTrans" cxnId="{22A85389-9B13-4F9F-8479-93B1E267843D}">
      <dgm:prSet/>
      <dgm:spPr/>
      <dgm:t>
        <a:bodyPr/>
        <a:lstStyle/>
        <a:p>
          <a:endParaRPr lang="en-US" sz="2400"/>
        </a:p>
      </dgm:t>
    </dgm:pt>
    <dgm:pt modelId="{D8099A2D-DFAF-4615-BA0D-8546DEE309E3}">
      <dgm:prSet phldrT="[Text]" custT="1"/>
      <dgm:spPr/>
      <dgm:t>
        <a:bodyPr/>
        <a:lstStyle/>
        <a:p>
          <a:r>
            <a:rPr lang="en-US" sz="2400" dirty="0"/>
            <a:t>&gt; .NET (Framework &amp; Core)</a:t>
          </a:r>
        </a:p>
        <a:p>
          <a:r>
            <a:rPr lang="en-US" sz="2400" dirty="0"/>
            <a:t>&gt; ASP.NET Core</a:t>
          </a:r>
        </a:p>
        <a:p>
          <a:r>
            <a:rPr lang="en-US" sz="2400" dirty="0"/>
            <a:t>&gt; Visual Studio &amp; VS Code</a:t>
          </a:r>
        </a:p>
      </dgm:t>
    </dgm:pt>
    <dgm:pt modelId="{30386CE3-AE7E-4C5A-9BB5-66A3E7C60BAC}" type="parTrans" cxnId="{0758E472-2A50-4F28-8359-BB1A3FFD253D}">
      <dgm:prSet/>
      <dgm:spPr/>
      <dgm:t>
        <a:bodyPr/>
        <a:lstStyle/>
        <a:p>
          <a:endParaRPr lang="en-US" sz="2400"/>
        </a:p>
      </dgm:t>
    </dgm:pt>
    <dgm:pt modelId="{DC94E327-0C06-4351-8B48-39AA96510069}" type="sibTrans" cxnId="{0758E472-2A50-4F28-8359-BB1A3FFD253D}">
      <dgm:prSet/>
      <dgm:spPr/>
      <dgm:t>
        <a:bodyPr/>
        <a:lstStyle/>
        <a:p>
          <a:endParaRPr lang="en-US" sz="2400"/>
        </a:p>
      </dgm:t>
    </dgm:pt>
    <dgm:pt modelId="{96238AB0-3E60-4345-A8BB-5DC959EB425D}">
      <dgm:prSet phldrT="[Text]" custT="1"/>
      <dgm:spPr/>
      <dgm:t>
        <a:bodyPr/>
        <a:lstStyle/>
        <a:p>
          <a:r>
            <a:rPr lang="en-US" sz="2400" dirty="0"/>
            <a:t>References + Wrap-up</a:t>
          </a:r>
        </a:p>
      </dgm:t>
    </dgm:pt>
    <dgm:pt modelId="{CEDA0CA6-DF7D-4AF7-AB8F-B61ECB5E31E4}" type="parTrans" cxnId="{64236E48-E02A-49F5-A481-952B03534C6E}">
      <dgm:prSet/>
      <dgm:spPr/>
      <dgm:t>
        <a:bodyPr/>
        <a:lstStyle/>
        <a:p>
          <a:endParaRPr lang="en-US" sz="2400"/>
        </a:p>
      </dgm:t>
    </dgm:pt>
    <dgm:pt modelId="{3D85558E-AF47-42E9-8ADA-599D71F08C07}" type="sibTrans" cxnId="{64236E48-E02A-49F5-A481-952B03534C6E}">
      <dgm:prSet/>
      <dgm:spPr/>
      <dgm:t>
        <a:bodyPr/>
        <a:lstStyle/>
        <a:p>
          <a:endParaRPr lang="en-US" sz="2400"/>
        </a:p>
      </dgm:t>
    </dgm:pt>
    <dgm:pt modelId="{33873E8C-2839-494D-888B-2D6045555E23}" type="pres">
      <dgm:prSet presAssocID="{A85D72A2-E45E-4CBC-A327-92003FC03E48}" presName="Name0" presStyleCnt="0">
        <dgm:presLayoutVars>
          <dgm:chMax val="7"/>
          <dgm:chPref val="7"/>
          <dgm:dir/>
        </dgm:presLayoutVars>
      </dgm:prSet>
      <dgm:spPr/>
    </dgm:pt>
    <dgm:pt modelId="{D59E550D-D540-47A2-AD11-29F1227ADA12}" type="pres">
      <dgm:prSet presAssocID="{A85D72A2-E45E-4CBC-A327-92003FC03E48}" presName="Name1" presStyleCnt="0"/>
      <dgm:spPr/>
    </dgm:pt>
    <dgm:pt modelId="{2B945AF4-EBAD-4BCF-A053-8CAC79D97DB0}" type="pres">
      <dgm:prSet presAssocID="{A85D72A2-E45E-4CBC-A327-92003FC03E48}" presName="cycle" presStyleCnt="0"/>
      <dgm:spPr/>
    </dgm:pt>
    <dgm:pt modelId="{35404107-AD22-4C43-A8C0-048C8CA28C68}" type="pres">
      <dgm:prSet presAssocID="{A85D72A2-E45E-4CBC-A327-92003FC03E48}" presName="srcNode" presStyleLbl="node1" presStyleIdx="0" presStyleCnt="3"/>
      <dgm:spPr/>
    </dgm:pt>
    <dgm:pt modelId="{8A181E3F-A5E6-42EC-B617-38C9DB2D11F2}" type="pres">
      <dgm:prSet presAssocID="{A85D72A2-E45E-4CBC-A327-92003FC03E48}" presName="conn" presStyleLbl="parChTrans1D2" presStyleIdx="0" presStyleCnt="1"/>
      <dgm:spPr/>
    </dgm:pt>
    <dgm:pt modelId="{DDB94675-9A40-4FB4-A0BA-6E33CFF76253}" type="pres">
      <dgm:prSet presAssocID="{A85D72A2-E45E-4CBC-A327-92003FC03E48}" presName="extraNode" presStyleLbl="node1" presStyleIdx="0" presStyleCnt="3"/>
      <dgm:spPr/>
    </dgm:pt>
    <dgm:pt modelId="{66352355-C448-46B8-8708-0C0B4FA6D1EF}" type="pres">
      <dgm:prSet presAssocID="{A85D72A2-E45E-4CBC-A327-92003FC03E48}" presName="dstNode" presStyleLbl="node1" presStyleIdx="0" presStyleCnt="3"/>
      <dgm:spPr/>
    </dgm:pt>
    <dgm:pt modelId="{41C0712D-6230-42F5-8134-6AA77C571944}" type="pres">
      <dgm:prSet presAssocID="{E2E715B1-F839-4A90-97CA-36FB28EBEABE}" presName="text_1" presStyleLbl="node1" presStyleIdx="0" presStyleCnt="3">
        <dgm:presLayoutVars>
          <dgm:bulletEnabled val="1"/>
        </dgm:presLayoutVars>
      </dgm:prSet>
      <dgm:spPr/>
    </dgm:pt>
    <dgm:pt modelId="{D38834FE-0550-4E19-A777-696F868F313F}" type="pres">
      <dgm:prSet presAssocID="{E2E715B1-F839-4A90-97CA-36FB28EBEABE}" presName="accent_1" presStyleCnt="0"/>
      <dgm:spPr/>
    </dgm:pt>
    <dgm:pt modelId="{62AF6F62-0EC8-4091-A054-8417D73400FD}" type="pres">
      <dgm:prSet presAssocID="{E2E715B1-F839-4A90-97CA-36FB28EBEABE}" presName="accentRepeatNode" presStyleLbl="solidFgAcc1" presStyleIdx="0" presStyleCnt="3"/>
      <dgm:spPr>
        <a:solidFill>
          <a:schemeClr val="accent1">
            <a:lumMod val="60000"/>
            <a:lumOff val="40000"/>
          </a:schemeClr>
        </a:solidFill>
      </dgm:spPr>
    </dgm:pt>
    <dgm:pt modelId="{F4D9450E-B429-4F4B-8D51-12EDAE993C6E}" type="pres">
      <dgm:prSet presAssocID="{D8099A2D-DFAF-4615-BA0D-8546DEE309E3}" presName="text_2" presStyleLbl="node1" presStyleIdx="1" presStyleCnt="3" custScaleY="192842">
        <dgm:presLayoutVars>
          <dgm:bulletEnabled val="1"/>
        </dgm:presLayoutVars>
      </dgm:prSet>
      <dgm:spPr/>
    </dgm:pt>
    <dgm:pt modelId="{31740FF1-553D-4F29-96E7-2814DB57E2A1}" type="pres">
      <dgm:prSet presAssocID="{D8099A2D-DFAF-4615-BA0D-8546DEE309E3}" presName="accent_2" presStyleCnt="0"/>
      <dgm:spPr/>
    </dgm:pt>
    <dgm:pt modelId="{C95EA77B-C461-4AE5-ACC6-E2281CC000F5}" type="pres">
      <dgm:prSet presAssocID="{D8099A2D-DFAF-4615-BA0D-8546DEE309E3}" presName="accentRepeatNode" presStyleLbl="solidFgAcc1" presStyleIdx="1" presStyleCnt="3"/>
      <dgm:spPr>
        <a:solidFill>
          <a:schemeClr val="accent1">
            <a:lumMod val="60000"/>
            <a:lumOff val="40000"/>
          </a:schemeClr>
        </a:solidFill>
      </dgm:spPr>
    </dgm:pt>
    <dgm:pt modelId="{6B747725-816F-497E-AD1A-3B239F472931}" type="pres">
      <dgm:prSet presAssocID="{96238AB0-3E60-4345-A8BB-5DC959EB425D}" presName="text_3" presStyleLbl="node1" presStyleIdx="2" presStyleCnt="3">
        <dgm:presLayoutVars>
          <dgm:bulletEnabled val="1"/>
        </dgm:presLayoutVars>
      </dgm:prSet>
      <dgm:spPr/>
    </dgm:pt>
    <dgm:pt modelId="{0E9D947C-13F2-4239-B168-E36A53AC6625}" type="pres">
      <dgm:prSet presAssocID="{96238AB0-3E60-4345-A8BB-5DC959EB425D}" presName="accent_3" presStyleCnt="0"/>
      <dgm:spPr/>
    </dgm:pt>
    <dgm:pt modelId="{C3CB0320-12E1-4B2A-B8B7-A5C11D3F23D7}" type="pres">
      <dgm:prSet presAssocID="{96238AB0-3E60-4345-A8BB-5DC959EB425D}" presName="accentRepeatNode" presStyleLbl="solidFgAcc1" presStyleIdx="2" presStyleCnt="3"/>
      <dgm:spPr>
        <a:solidFill>
          <a:schemeClr val="accent1">
            <a:lumMod val="60000"/>
            <a:lumOff val="40000"/>
          </a:schemeClr>
        </a:solidFill>
      </dgm:spPr>
    </dgm:pt>
  </dgm:ptLst>
  <dgm:cxnLst>
    <dgm:cxn modelId="{43422707-9229-47AE-9F85-55A4D6F4C292}" type="presOf" srcId="{A85D72A2-E45E-4CBC-A327-92003FC03E48}" destId="{33873E8C-2839-494D-888B-2D6045555E23}" srcOrd="0" destOrd="0" presId="urn:microsoft.com/office/officeart/2008/layout/VerticalCurvedList"/>
    <dgm:cxn modelId="{B8C21F10-2688-4991-87F5-07B59583E397}" type="presOf" srcId="{D8099A2D-DFAF-4615-BA0D-8546DEE309E3}" destId="{F4D9450E-B429-4F4B-8D51-12EDAE993C6E}" srcOrd="0" destOrd="0" presId="urn:microsoft.com/office/officeart/2008/layout/VerticalCurvedList"/>
    <dgm:cxn modelId="{64236E48-E02A-49F5-A481-952B03534C6E}" srcId="{A85D72A2-E45E-4CBC-A327-92003FC03E48}" destId="{96238AB0-3E60-4345-A8BB-5DC959EB425D}" srcOrd="2" destOrd="0" parTransId="{CEDA0CA6-DF7D-4AF7-AB8F-B61ECB5E31E4}" sibTransId="{3D85558E-AF47-42E9-8ADA-599D71F08C07}"/>
    <dgm:cxn modelId="{0758E472-2A50-4F28-8359-BB1A3FFD253D}" srcId="{A85D72A2-E45E-4CBC-A327-92003FC03E48}" destId="{D8099A2D-DFAF-4615-BA0D-8546DEE309E3}" srcOrd="1" destOrd="0" parTransId="{30386CE3-AE7E-4C5A-9BB5-66A3E7C60BAC}" sibTransId="{DC94E327-0C06-4351-8B48-39AA96510069}"/>
    <dgm:cxn modelId="{07913A54-349F-4AD9-B052-150A7F381A0F}" type="presOf" srcId="{8BF3C4E9-F523-4844-A02F-E2C5E7F72065}" destId="{8A181E3F-A5E6-42EC-B617-38C9DB2D11F2}" srcOrd="0" destOrd="0" presId="urn:microsoft.com/office/officeart/2008/layout/VerticalCurvedList"/>
    <dgm:cxn modelId="{1DDEBA7F-71E5-4D81-8FD7-D14A1780AFE1}" type="presOf" srcId="{96238AB0-3E60-4345-A8BB-5DC959EB425D}" destId="{6B747725-816F-497E-AD1A-3B239F472931}" srcOrd="0" destOrd="0" presId="urn:microsoft.com/office/officeart/2008/layout/VerticalCurvedList"/>
    <dgm:cxn modelId="{22A85389-9B13-4F9F-8479-93B1E267843D}" srcId="{A85D72A2-E45E-4CBC-A327-92003FC03E48}" destId="{E2E715B1-F839-4A90-97CA-36FB28EBEABE}" srcOrd="0" destOrd="0" parTransId="{91F2E64C-688A-424B-AAE7-5FB23B23AFD9}" sibTransId="{8BF3C4E9-F523-4844-A02F-E2C5E7F72065}"/>
    <dgm:cxn modelId="{9CB585F6-67F2-4502-A289-852709E4FE0A}" type="presOf" srcId="{E2E715B1-F839-4A90-97CA-36FB28EBEABE}" destId="{41C0712D-6230-42F5-8134-6AA77C571944}" srcOrd="0" destOrd="0" presId="urn:microsoft.com/office/officeart/2008/layout/VerticalCurvedList"/>
    <dgm:cxn modelId="{F3A36F00-ABB8-40C5-8809-C269369F87E1}" type="presParOf" srcId="{33873E8C-2839-494D-888B-2D6045555E23}" destId="{D59E550D-D540-47A2-AD11-29F1227ADA12}" srcOrd="0" destOrd="0" presId="urn:microsoft.com/office/officeart/2008/layout/VerticalCurvedList"/>
    <dgm:cxn modelId="{4E476C4F-DC3B-41CE-A332-36825B0F5026}" type="presParOf" srcId="{D59E550D-D540-47A2-AD11-29F1227ADA12}" destId="{2B945AF4-EBAD-4BCF-A053-8CAC79D97DB0}" srcOrd="0" destOrd="0" presId="urn:microsoft.com/office/officeart/2008/layout/VerticalCurvedList"/>
    <dgm:cxn modelId="{70D06BBE-70C4-4FCF-9679-79280BE8A135}" type="presParOf" srcId="{2B945AF4-EBAD-4BCF-A053-8CAC79D97DB0}" destId="{35404107-AD22-4C43-A8C0-048C8CA28C68}" srcOrd="0" destOrd="0" presId="urn:microsoft.com/office/officeart/2008/layout/VerticalCurvedList"/>
    <dgm:cxn modelId="{48B9300F-23F8-471E-A9B4-58CC8F3A11D2}" type="presParOf" srcId="{2B945AF4-EBAD-4BCF-A053-8CAC79D97DB0}" destId="{8A181E3F-A5E6-42EC-B617-38C9DB2D11F2}" srcOrd="1" destOrd="0" presId="urn:microsoft.com/office/officeart/2008/layout/VerticalCurvedList"/>
    <dgm:cxn modelId="{288A9071-2D45-4371-8F3E-C91C50244CB6}" type="presParOf" srcId="{2B945AF4-EBAD-4BCF-A053-8CAC79D97DB0}" destId="{DDB94675-9A40-4FB4-A0BA-6E33CFF76253}" srcOrd="2" destOrd="0" presId="urn:microsoft.com/office/officeart/2008/layout/VerticalCurvedList"/>
    <dgm:cxn modelId="{A9E7BB27-B76E-40DC-A56F-AD5493F248BE}" type="presParOf" srcId="{2B945AF4-EBAD-4BCF-A053-8CAC79D97DB0}" destId="{66352355-C448-46B8-8708-0C0B4FA6D1EF}" srcOrd="3" destOrd="0" presId="urn:microsoft.com/office/officeart/2008/layout/VerticalCurvedList"/>
    <dgm:cxn modelId="{2254F741-DD67-468E-820F-7267918753C5}" type="presParOf" srcId="{D59E550D-D540-47A2-AD11-29F1227ADA12}" destId="{41C0712D-6230-42F5-8134-6AA77C571944}" srcOrd="1" destOrd="0" presId="urn:microsoft.com/office/officeart/2008/layout/VerticalCurvedList"/>
    <dgm:cxn modelId="{59D2973D-3327-47E2-961C-5FA7C648899B}" type="presParOf" srcId="{D59E550D-D540-47A2-AD11-29F1227ADA12}" destId="{D38834FE-0550-4E19-A777-696F868F313F}" srcOrd="2" destOrd="0" presId="urn:microsoft.com/office/officeart/2008/layout/VerticalCurvedList"/>
    <dgm:cxn modelId="{751284FE-2B7A-4272-847A-29F20DE82D93}" type="presParOf" srcId="{D38834FE-0550-4E19-A777-696F868F313F}" destId="{62AF6F62-0EC8-4091-A054-8417D73400FD}" srcOrd="0" destOrd="0" presId="urn:microsoft.com/office/officeart/2008/layout/VerticalCurvedList"/>
    <dgm:cxn modelId="{BD00448B-DE22-463F-AFE9-79E8D9798CB6}" type="presParOf" srcId="{D59E550D-D540-47A2-AD11-29F1227ADA12}" destId="{F4D9450E-B429-4F4B-8D51-12EDAE993C6E}" srcOrd="3" destOrd="0" presId="urn:microsoft.com/office/officeart/2008/layout/VerticalCurvedList"/>
    <dgm:cxn modelId="{A04E3FA0-B83F-4704-B36A-E607CAA6FEDB}" type="presParOf" srcId="{D59E550D-D540-47A2-AD11-29F1227ADA12}" destId="{31740FF1-553D-4F29-96E7-2814DB57E2A1}" srcOrd="4" destOrd="0" presId="urn:microsoft.com/office/officeart/2008/layout/VerticalCurvedList"/>
    <dgm:cxn modelId="{7FA89A1F-40C5-49B7-8F3C-EC5CA5392472}" type="presParOf" srcId="{31740FF1-553D-4F29-96E7-2814DB57E2A1}" destId="{C95EA77B-C461-4AE5-ACC6-E2281CC000F5}" srcOrd="0" destOrd="0" presId="urn:microsoft.com/office/officeart/2008/layout/VerticalCurvedList"/>
    <dgm:cxn modelId="{90FB3558-9BF2-40FB-8DF9-81D96FE5C19B}" type="presParOf" srcId="{D59E550D-D540-47A2-AD11-29F1227ADA12}" destId="{6B747725-816F-497E-AD1A-3B239F472931}" srcOrd="5" destOrd="0" presId="urn:microsoft.com/office/officeart/2008/layout/VerticalCurvedList"/>
    <dgm:cxn modelId="{D24557CB-4298-4105-A0A6-6CAB581F224D}" type="presParOf" srcId="{D59E550D-D540-47A2-AD11-29F1227ADA12}" destId="{0E9D947C-13F2-4239-B168-E36A53AC6625}" srcOrd="6" destOrd="0" presId="urn:microsoft.com/office/officeart/2008/layout/VerticalCurvedList"/>
    <dgm:cxn modelId="{46153DEE-0F65-42FA-AC5E-482F11449A01}" type="presParOf" srcId="{0E9D947C-13F2-4239-B168-E36A53AC6625}" destId="{C3CB0320-12E1-4B2A-B8B7-A5C11D3F23D7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85D72A2-E45E-4CBC-A327-92003FC03E48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2E715B1-F839-4A90-97CA-36FB28EBEABE}">
      <dgm:prSet phldrT="[Text]" custT="1"/>
      <dgm:spPr/>
      <dgm:t>
        <a:bodyPr/>
        <a:lstStyle/>
        <a:p>
          <a:r>
            <a:rPr lang="en-US" sz="2400" dirty="0"/>
            <a:t>Introduction</a:t>
          </a:r>
        </a:p>
      </dgm:t>
    </dgm:pt>
    <dgm:pt modelId="{91F2E64C-688A-424B-AAE7-5FB23B23AFD9}" type="parTrans" cxnId="{22A85389-9B13-4F9F-8479-93B1E267843D}">
      <dgm:prSet/>
      <dgm:spPr/>
      <dgm:t>
        <a:bodyPr/>
        <a:lstStyle/>
        <a:p>
          <a:endParaRPr lang="en-US" sz="2400"/>
        </a:p>
      </dgm:t>
    </dgm:pt>
    <dgm:pt modelId="{8BF3C4E9-F523-4844-A02F-E2C5E7F72065}" type="sibTrans" cxnId="{22A85389-9B13-4F9F-8479-93B1E267843D}">
      <dgm:prSet/>
      <dgm:spPr/>
      <dgm:t>
        <a:bodyPr/>
        <a:lstStyle/>
        <a:p>
          <a:endParaRPr lang="en-US" sz="2400"/>
        </a:p>
      </dgm:t>
    </dgm:pt>
    <dgm:pt modelId="{D8099A2D-DFAF-4615-BA0D-8546DEE309E3}">
      <dgm:prSet phldrT="[Text]" custT="1"/>
      <dgm:spPr/>
      <dgm:t>
        <a:bodyPr/>
        <a:lstStyle/>
        <a:p>
          <a:r>
            <a:rPr lang="en-US" sz="2400" dirty="0"/>
            <a:t>&gt; .NET (Framework &amp; Core)</a:t>
          </a:r>
        </a:p>
        <a:p>
          <a:r>
            <a:rPr lang="en-US" sz="2400" dirty="0"/>
            <a:t>&gt; ASP.NET Core</a:t>
          </a:r>
        </a:p>
        <a:p>
          <a:r>
            <a:rPr lang="en-US" sz="2400" dirty="0"/>
            <a:t>&gt; Visual Studio &amp; VS Code</a:t>
          </a:r>
        </a:p>
      </dgm:t>
    </dgm:pt>
    <dgm:pt modelId="{30386CE3-AE7E-4C5A-9BB5-66A3E7C60BAC}" type="parTrans" cxnId="{0758E472-2A50-4F28-8359-BB1A3FFD253D}">
      <dgm:prSet/>
      <dgm:spPr/>
      <dgm:t>
        <a:bodyPr/>
        <a:lstStyle/>
        <a:p>
          <a:endParaRPr lang="en-US" sz="2400"/>
        </a:p>
      </dgm:t>
    </dgm:pt>
    <dgm:pt modelId="{DC94E327-0C06-4351-8B48-39AA96510069}" type="sibTrans" cxnId="{0758E472-2A50-4F28-8359-BB1A3FFD253D}">
      <dgm:prSet/>
      <dgm:spPr/>
      <dgm:t>
        <a:bodyPr/>
        <a:lstStyle/>
        <a:p>
          <a:endParaRPr lang="en-US" sz="2400"/>
        </a:p>
      </dgm:t>
    </dgm:pt>
    <dgm:pt modelId="{96238AB0-3E60-4345-A8BB-5DC959EB425D}">
      <dgm:prSet phldrT="[Text]" custT="1"/>
      <dgm:spPr/>
      <dgm:t>
        <a:bodyPr/>
        <a:lstStyle/>
        <a:p>
          <a:r>
            <a:rPr lang="en-US" sz="2400" dirty="0"/>
            <a:t>References + Wrap-up</a:t>
          </a:r>
        </a:p>
      </dgm:t>
    </dgm:pt>
    <dgm:pt modelId="{CEDA0CA6-DF7D-4AF7-AB8F-B61ECB5E31E4}" type="parTrans" cxnId="{64236E48-E02A-49F5-A481-952B03534C6E}">
      <dgm:prSet/>
      <dgm:spPr/>
      <dgm:t>
        <a:bodyPr/>
        <a:lstStyle/>
        <a:p>
          <a:endParaRPr lang="en-US" sz="2400"/>
        </a:p>
      </dgm:t>
    </dgm:pt>
    <dgm:pt modelId="{3D85558E-AF47-42E9-8ADA-599D71F08C07}" type="sibTrans" cxnId="{64236E48-E02A-49F5-A481-952B03534C6E}">
      <dgm:prSet/>
      <dgm:spPr/>
      <dgm:t>
        <a:bodyPr/>
        <a:lstStyle/>
        <a:p>
          <a:endParaRPr lang="en-US" sz="2400"/>
        </a:p>
      </dgm:t>
    </dgm:pt>
    <dgm:pt modelId="{33873E8C-2839-494D-888B-2D6045555E23}" type="pres">
      <dgm:prSet presAssocID="{A85D72A2-E45E-4CBC-A327-92003FC03E48}" presName="Name0" presStyleCnt="0">
        <dgm:presLayoutVars>
          <dgm:chMax val="7"/>
          <dgm:chPref val="7"/>
          <dgm:dir/>
        </dgm:presLayoutVars>
      </dgm:prSet>
      <dgm:spPr/>
    </dgm:pt>
    <dgm:pt modelId="{D59E550D-D540-47A2-AD11-29F1227ADA12}" type="pres">
      <dgm:prSet presAssocID="{A85D72A2-E45E-4CBC-A327-92003FC03E48}" presName="Name1" presStyleCnt="0"/>
      <dgm:spPr/>
    </dgm:pt>
    <dgm:pt modelId="{2B945AF4-EBAD-4BCF-A053-8CAC79D97DB0}" type="pres">
      <dgm:prSet presAssocID="{A85D72A2-E45E-4CBC-A327-92003FC03E48}" presName="cycle" presStyleCnt="0"/>
      <dgm:spPr/>
    </dgm:pt>
    <dgm:pt modelId="{35404107-AD22-4C43-A8C0-048C8CA28C68}" type="pres">
      <dgm:prSet presAssocID="{A85D72A2-E45E-4CBC-A327-92003FC03E48}" presName="srcNode" presStyleLbl="node1" presStyleIdx="0" presStyleCnt="3"/>
      <dgm:spPr/>
    </dgm:pt>
    <dgm:pt modelId="{8A181E3F-A5E6-42EC-B617-38C9DB2D11F2}" type="pres">
      <dgm:prSet presAssocID="{A85D72A2-E45E-4CBC-A327-92003FC03E48}" presName="conn" presStyleLbl="parChTrans1D2" presStyleIdx="0" presStyleCnt="1"/>
      <dgm:spPr/>
    </dgm:pt>
    <dgm:pt modelId="{DDB94675-9A40-4FB4-A0BA-6E33CFF76253}" type="pres">
      <dgm:prSet presAssocID="{A85D72A2-E45E-4CBC-A327-92003FC03E48}" presName="extraNode" presStyleLbl="node1" presStyleIdx="0" presStyleCnt="3"/>
      <dgm:spPr/>
    </dgm:pt>
    <dgm:pt modelId="{66352355-C448-46B8-8708-0C0B4FA6D1EF}" type="pres">
      <dgm:prSet presAssocID="{A85D72A2-E45E-4CBC-A327-92003FC03E48}" presName="dstNode" presStyleLbl="node1" presStyleIdx="0" presStyleCnt="3"/>
      <dgm:spPr/>
    </dgm:pt>
    <dgm:pt modelId="{41C0712D-6230-42F5-8134-6AA77C571944}" type="pres">
      <dgm:prSet presAssocID="{E2E715B1-F839-4A90-97CA-36FB28EBEABE}" presName="text_1" presStyleLbl="node1" presStyleIdx="0" presStyleCnt="3">
        <dgm:presLayoutVars>
          <dgm:bulletEnabled val="1"/>
        </dgm:presLayoutVars>
      </dgm:prSet>
      <dgm:spPr/>
    </dgm:pt>
    <dgm:pt modelId="{D38834FE-0550-4E19-A777-696F868F313F}" type="pres">
      <dgm:prSet presAssocID="{E2E715B1-F839-4A90-97CA-36FB28EBEABE}" presName="accent_1" presStyleCnt="0"/>
      <dgm:spPr/>
    </dgm:pt>
    <dgm:pt modelId="{62AF6F62-0EC8-4091-A054-8417D73400FD}" type="pres">
      <dgm:prSet presAssocID="{E2E715B1-F839-4A90-97CA-36FB28EBEABE}" presName="accentRepeatNode" presStyleLbl="solidFgAcc1" presStyleIdx="0" presStyleCnt="3"/>
      <dgm:spPr>
        <a:solidFill>
          <a:schemeClr val="accent1">
            <a:lumMod val="60000"/>
            <a:lumOff val="40000"/>
          </a:schemeClr>
        </a:solidFill>
      </dgm:spPr>
    </dgm:pt>
    <dgm:pt modelId="{F4D9450E-B429-4F4B-8D51-12EDAE993C6E}" type="pres">
      <dgm:prSet presAssocID="{D8099A2D-DFAF-4615-BA0D-8546DEE309E3}" presName="text_2" presStyleLbl="node1" presStyleIdx="1" presStyleCnt="3" custScaleY="192842">
        <dgm:presLayoutVars>
          <dgm:bulletEnabled val="1"/>
        </dgm:presLayoutVars>
      </dgm:prSet>
      <dgm:spPr/>
    </dgm:pt>
    <dgm:pt modelId="{31740FF1-553D-4F29-96E7-2814DB57E2A1}" type="pres">
      <dgm:prSet presAssocID="{D8099A2D-DFAF-4615-BA0D-8546DEE309E3}" presName="accent_2" presStyleCnt="0"/>
      <dgm:spPr/>
    </dgm:pt>
    <dgm:pt modelId="{C95EA77B-C461-4AE5-ACC6-E2281CC000F5}" type="pres">
      <dgm:prSet presAssocID="{D8099A2D-DFAF-4615-BA0D-8546DEE309E3}" presName="accentRepeatNode" presStyleLbl="solidFgAcc1" presStyleIdx="1" presStyleCnt="3"/>
      <dgm:spPr>
        <a:solidFill>
          <a:schemeClr val="accent1">
            <a:lumMod val="60000"/>
            <a:lumOff val="40000"/>
          </a:schemeClr>
        </a:solidFill>
      </dgm:spPr>
    </dgm:pt>
    <dgm:pt modelId="{6B747725-816F-497E-AD1A-3B239F472931}" type="pres">
      <dgm:prSet presAssocID="{96238AB0-3E60-4345-A8BB-5DC959EB425D}" presName="text_3" presStyleLbl="node1" presStyleIdx="2" presStyleCnt="3">
        <dgm:presLayoutVars>
          <dgm:bulletEnabled val="1"/>
        </dgm:presLayoutVars>
      </dgm:prSet>
      <dgm:spPr/>
    </dgm:pt>
    <dgm:pt modelId="{0E9D947C-13F2-4239-B168-E36A53AC6625}" type="pres">
      <dgm:prSet presAssocID="{96238AB0-3E60-4345-A8BB-5DC959EB425D}" presName="accent_3" presStyleCnt="0"/>
      <dgm:spPr/>
    </dgm:pt>
    <dgm:pt modelId="{C3CB0320-12E1-4B2A-B8B7-A5C11D3F23D7}" type="pres">
      <dgm:prSet presAssocID="{96238AB0-3E60-4345-A8BB-5DC959EB425D}" presName="accentRepeatNode" presStyleLbl="solidFgAcc1" presStyleIdx="2" presStyleCnt="3"/>
      <dgm:spPr>
        <a:solidFill>
          <a:schemeClr val="accent1">
            <a:lumMod val="60000"/>
            <a:lumOff val="40000"/>
          </a:schemeClr>
        </a:solidFill>
      </dgm:spPr>
    </dgm:pt>
  </dgm:ptLst>
  <dgm:cxnLst>
    <dgm:cxn modelId="{43422707-9229-47AE-9F85-55A4D6F4C292}" type="presOf" srcId="{A85D72A2-E45E-4CBC-A327-92003FC03E48}" destId="{33873E8C-2839-494D-888B-2D6045555E23}" srcOrd="0" destOrd="0" presId="urn:microsoft.com/office/officeart/2008/layout/VerticalCurvedList"/>
    <dgm:cxn modelId="{B8C21F10-2688-4991-87F5-07B59583E397}" type="presOf" srcId="{D8099A2D-DFAF-4615-BA0D-8546DEE309E3}" destId="{F4D9450E-B429-4F4B-8D51-12EDAE993C6E}" srcOrd="0" destOrd="0" presId="urn:microsoft.com/office/officeart/2008/layout/VerticalCurvedList"/>
    <dgm:cxn modelId="{64236E48-E02A-49F5-A481-952B03534C6E}" srcId="{A85D72A2-E45E-4CBC-A327-92003FC03E48}" destId="{96238AB0-3E60-4345-A8BB-5DC959EB425D}" srcOrd="2" destOrd="0" parTransId="{CEDA0CA6-DF7D-4AF7-AB8F-B61ECB5E31E4}" sibTransId="{3D85558E-AF47-42E9-8ADA-599D71F08C07}"/>
    <dgm:cxn modelId="{0758E472-2A50-4F28-8359-BB1A3FFD253D}" srcId="{A85D72A2-E45E-4CBC-A327-92003FC03E48}" destId="{D8099A2D-DFAF-4615-BA0D-8546DEE309E3}" srcOrd="1" destOrd="0" parTransId="{30386CE3-AE7E-4C5A-9BB5-66A3E7C60BAC}" sibTransId="{DC94E327-0C06-4351-8B48-39AA96510069}"/>
    <dgm:cxn modelId="{07913A54-349F-4AD9-B052-150A7F381A0F}" type="presOf" srcId="{8BF3C4E9-F523-4844-A02F-E2C5E7F72065}" destId="{8A181E3F-A5E6-42EC-B617-38C9DB2D11F2}" srcOrd="0" destOrd="0" presId="urn:microsoft.com/office/officeart/2008/layout/VerticalCurvedList"/>
    <dgm:cxn modelId="{1DDEBA7F-71E5-4D81-8FD7-D14A1780AFE1}" type="presOf" srcId="{96238AB0-3E60-4345-A8BB-5DC959EB425D}" destId="{6B747725-816F-497E-AD1A-3B239F472931}" srcOrd="0" destOrd="0" presId="urn:microsoft.com/office/officeart/2008/layout/VerticalCurvedList"/>
    <dgm:cxn modelId="{22A85389-9B13-4F9F-8479-93B1E267843D}" srcId="{A85D72A2-E45E-4CBC-A327-92003FC03E48}" destId="{E2E715B1-F839-4A90-97CA-36FB28EBEABE}" srcOrd="0" destOrd="0" parTransId="{91F2E64C-688A-424B-AAE7-5FB23B23AFD9}" sibTransId="{8BF3C4E9-F523-4844-A02F-E2C5E7F72065}"/>
    <dgm:cxn modelId="{9CB585F6-67F2-4502-A289-852709E4FE0A}" type="presOf" srcId="{E2E715B1-F839-4A90-97CA-36FB28EBEABE}" destId="{41C0712D-6230-42F5-8134-6AA77C571944}" srcOrd="0" destOrd="0" presId="urn:microsoft.com/office/officeart/2008/layout/VerticalCurvedList"/>
    <dgm:cxn modelId="{F3A36F00-ABB8-40C5-8809-C269369F87E1}" type="presParOf" srcId="{33873E8C-2839-494D-888B-2D6045555E23}" destId="{D59E550D-D540-47A2-AD11-29F1227ADA12}" srcOrd="0" destOrd="0" presId="urn:microsoft.com/office/officeart/2008/layout/VerticalCurvedList"/>
    <dgm:cxn modelId="{4E476C4F-DC3B-41CE-A332-36825B0F5026}" type="presParOf" srcId="{D59E550D-D540-47A2-AD11-29F1227ADA12}" destId="{2B945AF4-EBAD-4BCF-A053-8CAC79D97DB0}" srcOrd="0" destOrd="0" presId="urn:microsoft.com/office/officeart/2008/layout/VerticalCurvedList"/>
    <dgm:cxn modelId="{70D06BBE-70C4-4FCF-9679-79280BE8A135}" type="presParOf" srcId="{2B945AF4-EBAD-4BCF-A053-8CAC79D97DB0}" destId="{35404107-AD22-4C43-A8C0-048C8CA28C68}" srcOrd="0" destOrd="0" presId="urn:microsoft.com/office/officeart/2008/layout/VerticalCurvedList"/>
    <dgm:cxn modelId="{48B9300F-23F8-471E-A9B4-58CC8F3A11D2}" type="presParOf" srcId="{2B945AF4-EBAD-4BCF-A053-8CAC79D97DB0}" destId="{8A181E3F-A5E6-42EC-B617-38C9DB2D11F2}" srcOrd="1" destOrd="0" presId="urn:microsoft.com/office/officeart/2008/layout/VerticalCurvedList"/>
    <dgm:cxn modelId="{288A9071-2D45-4371-8F3E-C91C50244CB6}" type="presParOf" srcId="{2B945AF4-EBAD-4BCF-A053-8CAC79D97DB0}" destId="{DDB94675-9A40-4FB4-A0BA-6E33CFF76253}" srcOrd="2" destOrd="0" presId="urn:microsoft.com/office/officeart/2008/layout/VerticalCurvedList"/>
    <dgm:cxn modelId="{A9E7BB27-B76E-40DC-A56F-AD5493F248BE}" type="presParOf" srcId="{2B945AF4-EBAD-4BCF-A053-8CAC79D97DB0}" destId="{66352355-C448-46B8-8708-0C0B4FA6D1EF}" srcOrd="3" destOrd="0" presId="urn:microsoft.com/office/officeart/2008/layout/VerticalCurvedList"/>
    <dgm:cxn modelId="{2254F741-DD67-468E-820F-7267918753C5}" type="presParOf" srcId="{D59E550D-D540-47A2-AD11-29F1227ADA12}" destId="{41C0712D-6230-42F5-8134-6AA77C571944}" srcOrd="1" destOrd="0" presId="urn:microsoft.com/office/officeart/2008/layout/VerticalCurvedList"/>
    <dgm:cxn modelId="{59D2973D-3327-47E2-961C-5FA7C648899B}" type="presParOf" srcId="{D59E550D-D540-47A2-AD11-29F1227ADA12}" destId="{D38834FE-0550-4E19-A777-696F868F313F}" srcOrd="2" destOrd="0" presId="urn:microsoft.com/office/officeart/2008/layout/VerticalCurvedList"/>
    <dgm:cxn modelId="{751284FE-2B7A-4272-847A-29F20DE82D93}" type="presParOf" srcId="{D38834FE-0550-4E19-A777-696F868F313F}" destId="{62AF6F62-0EC8-4091-A054-8417D73400FD}" srcOrd="0" destOrd="0" presId="urn:microsoft.com/office/officeart/2008/layout/VerticalCurvedList"/>
    <dgm:cxn modelId="{BD00448B-DE22-463F-AFE9-79E8D9798CB6}" type="presParOf" srcId="{D59E550D-D540-47A2-AD11-29F1227ADA12}" destId="{F4D9450E-B429-4F4B-8D51-12EDAE993C6E}" srcOrd="3" destOrd="0" presId="urn:microsoft.com/office/officeart/2008/layout/VerticalCurvedList"/>
    <dgm:cxn modelId="{A04E3FA0-B83F-4704-B36A-E607CAA6FEDB}" type="presParOf" srcId="{D59E550D-D540-47A2-AD11-29F1227ADA12}" destId="{31740FF1-553D-4F29-96E7-2814DB57E2A1}" srcOrd="4" destOrd="0" presId="urn:microsoft.com/office/officeart/2008/layout/VerticalCurvedList"/>
    <dgm:cxn modelId="{7FA89A1F-40C5-49B7-8F3C-EC5CA5392472}" type="presParOf" srcId="{31740FF1-553D-4F29-96E7-2814DB57E2A1}" destId="{C95EA77B-C461-4AE5-ACC6-E2281CC000F5}" srcOrd="0" destOrd="0" presId="urn:microsoft.com/office/officeart/2008/layout/VerticalCurvedList"/>
    <dgm:cxn modelId="{90FB3558-9BF2-40FB-8DF9-81D96FE5C19B}" type="presParOf" srcId="{D59E550D-D540-47A2-AD11-29F1227ADA12}" destId="{6B747725-816F-497E-AD1A-3B239F472931}" srcOrd="5" destOrd="0" presId="urn:microsoft.com/office/officeart/2008/layout/VerticalCurvedList"/>
    <dgm:cxn modelId="{D24557CB-4298-4105-A0A6-6CAB581F224D}" type="presParOf" srcId="{D59E550D-D540-47A2-AD11-29F1227ADA12}" destId="{0E9D947C-13F2-4239-B168-E36A53AC6625}" srcOrd="6" destOrd="0" presId="urn:microsoft.com/office/officeart/2008/layout/VerticalCurvedList"/>
    <dgm:cxn modelId="{46153DEE-0F65-42FA-AC5E-482F11449A01}" type="presParOf" srcId="{0E9D947C-13F2-4239-B168-E36A53AC6625}" destId="{C3CB0320-12E1-4B2A-B8B7-A5C11D3F23D7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181E3F-A5E6-42EC-B617-38C9DB2D11F2}">
      <dsp:nvSpPr>
        <dsp:cNvPr id="0" name=""/>
        <dsp:cNvSpPr/>
      </dsp:nvSpPr>
      <dsp:spPr>
        <a:xfrm>
          <a:off x="-4387163" y="-672912"/>
          <a:ext cx="5226710" cy="5226710"/>
        </a:xfrm>
        <a:prstGeom prst="blockArc">
          <a:avLst>
            <a:gd name="adj1" fmla="val 18900000"/>
            <a:gd name="adj2" fmla="val 2700000"/>
            <a:gd name="adj3" fmla="val 413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1C0712D-6230-42F5-8134-6AA77C571944}">
      <dsp:nvSpPr>
        <dsp:cNvPr id="0" name=""/>
        <dsp:cNvSpPr/>
      </dsp:nvSpPr>
      <dsp:spPr>
        <a:xfrm>
          <a:off x="539928" y="388088"/>
          <a:ext cx="5755288" cy="77617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16091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Introduction</a:t>
          </a:r>
        </a:p>
      </dsp:txBody>
      <dsp:txXfrm>
        <a:off x="539928" y="388088"/>
        <a:ext cx="5755288" cy="776177"/>
      </dsp:txXfrm>
    </dsp:sp>
    <dsp:sp modelId="{62AF6F62-0EC8-4091-A054-8417D73400FD}">
      <dsp:nvSpPr>
        <dsp:cNvPr id="0" name=""/>
        <dsp:cNvSpPr/>
      </dsp:nvSpPr>
      <dsp:spPr>
        <a:xfrm>
          <a:off x="54817" y="291066"/>
          <a:ext cx="970221" cy="970221"/>
        </a:xfrm>
        <a:prstGeom prst="ellipse">
          <a:avLst/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4D9450E-B429-4F4B-8D51-12EDAE993C6E}">
      <dsp:nvSpPr>
        <dsp:cNvPr id="0" name=""/>
        <dsp:cNvSpPr/>
      </dsp:nvSpPr>
      <dsp:spPr>
        <a:xfrm>
          <a:off x="822069" y="1192045"/>
          <a:ext cx="5473148" cy="149679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16091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&gt; .NET (Framework &amp; Core)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&gt; ASP.NET Core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&gt; Visual Studio &amp; VS Code</a:t>
          </a:r>
        </a:p>
      </dsp:txBody>
      <dsp:txXfrm>
        <a:off x="822069" y="1192045"/>
        <a:ext cx="5473148" cy="1496795"/>
      </dsp:txXfrm>
    </dsp:sp>
    <dsp:sp modelId="{C95EA77B-C461-4AE5-ACC6-E2281CC000F5}">
      <dsp:nvSpPr>
        <dsp:cNvPr id="0" name=""/>
        <dsp:cNvSpPr/>
      </dsp:nvSpPr>
      <dsp:spPr>
        <a:xfrm>
          <a:off x="336958" y="1455332"/>
          <a:ext cx="970221" cy="970221"/>
        </a:xfrm>
        <a:prstGeom prst="ellipse">
          <a:avLst/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B747725-816F-497E-AD1A-3B239F472931}">
      <dsp:nvSpPr>
        <dsp:cNvPr id="0" name=""/>
        <dsp:cNvSpPr/>
      </dsp:nvSpPr>
      <dsp:spPr>
        <a:xfrm>
          <a:off x="539928" y="2716620"/>
          <a:ext cx="5755288" cy="77617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16091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References + Wrap-up</a:t>
          </a:r>
        </a:p>
      </dsp:txBody>
      <dsp:txXfrm>
        <a:off x="539928" y="2716620"/>
        <a:ext cx="5755288" cy="776177"/>
      </dsp:txXfrm>
    </dsp:sp>
    <dsp:sp modelId="{C3CB0320-12E1-4B2A-B8B7-A5C11D3F23D7}">
      <dsp:nvSpPr>
        <dsp:cNvPr id="0" name=""/>
        <dsp:cNvSpPr/>
      </dsp:nvSpPr>
      <dsp:spPr>
        <a:xfrm>
          <a:off x="54817" y="2619598"/>
          <a:ext cx="970221" cy="970221"/>
        </a:xfrm>
        <a:prstGeom prst="ellipse">
          <a:avLst/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181E3F-A5E6-42EC-B617-38C9DB2D11F2}">
      <dsp:nvSpPr>
        <dsp:cNvPr id="0" name=""/>
        <dsp:cNvSpPr/>
      </dsp:nvSpPr>
      <dsp:spPr>
        <a:xfrm>
          <a:off x="-4387163" y="-672912"/>
          <a:ext cx="5226710" cy="5226710"/>
        </a:xfrm>
        <a:prstGeom prst="blockArc">
          <a:avLst>
            <a:gd name="adj1" fmla="val 18900000"/>
            <a:gd name="adj2" fmla="val 2700000"/>
            <a:gd name="adj3" fmla="val 413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1C0712D-6230-42F5-8134-6AA77C571944}">
      <dsp:nvSpPr>
        <dsp:cNvPr id="0" name=""/>
        <dsp:cNvSpPr/>
      </dsp:nvSpPr>
      <dsp:spPr>
        <a:xfrm>
          <a:off x="539928" y="388088"/>
          <a:ext cx="5755288" cy="77617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16091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Introduction</a:t>
          </a:r>
        </a:p>
      </dsp:txBody>
      <dsp:txXfrm>
        <a:off x="539928" y="388088"/>
        <a:ext cx="5755288" cy="776177"/>
      </dsp:txXfrm>
    </dsp:sp>
    <dsp:sp modelId="{62AF6F62-0EC8-4091-A054-8417D73400FD}">
      <dsp:nvSpPr>
        <dsp:cNvPr id="0" name=""/>
        <dsp:cNvSpPr/>
      </dsp:nvSpPr>
      <dsp:spPr>
        <a:xfrm>
          <a:off x="54817" y="291066"/>
          <a:ext cx="970221" cy="970221"/>
        </a:xfrm>
        <a:prstGeom prst="ellipse">
          <a:avLst/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4D9450E-B429-4F4B-8D51-12EDAE993C6E}">
      <dsp:nvSpPr>
        <dsp:cNvPr id="0" name=""/>
        <dsp:cNvSpPr/>
      </dsp:nvSpPr>
      <dsp:spPr>
        <a:xfrm>
          <a:off x="822069" y="1192045"/>
          <a:ext cx="5473148" cy="149679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16091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&gt; .NET (Framework &amp; Core)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&gt; ASP.NET Core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&gt; Visual Studio &amp; VS Code</a:t>
          </a:r>
        </a:p>
      </dsp:txBody>
      <dsp:txXfrm>
        <a:off x="822069" y="1192045"/>
        <a:ext cx="5473148" cy="1496795"/>
      </dsp:txXfrm>
    </dsp:sp>
    <dsp:sp modelId="{C95EA77B-C461-4AE5-ACC6-E2281CC000F5}">
      <dsp:nvSpPr>
        <dsp:cNvPr id="0" name=""/>
        <dsp:cNvSpPr/>
      </dsp:nvSpPr>
      <dsp:spPr>
        <a:xfrm>
          <a:off x="336958" y="1455332"/>
          <a:ext cx="970221" cy="970221"/>
        </a:xfrm>
        <a:prstGeom prst="ellipse">
          <a:avLst/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B747725-816F-497E-AD1A-3B239F472931}">
      <dsp:nvSpPr>
        <dsp:cNvPr id="0" name=""/>
        <dsp:cNvSpPr/>
      </dsp:nvSpPr>
      <dsp:spPr>
        <a:xfrm>
          <a:off x="539928" y="2716620"/>
          <a:ext cx="5755288" cy="77617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16091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References + Wrap-up</a:t>
          </a:r>
        </a:p>
      </dsp:txBody>
      <dsp:txXfrm>
        <a:off x="539928" y="2716620"/>
        <a:ext cx="5755288" cy="776177"/>
      </dsp:txXfrm>
    </dsp:sp>
    <dsp:sp modelId="{C3CB0320-12E1-4B2A-B8B7-A5C11D3F23D7}">
      <dsp:nvSpPr>
        <dsp:cNvPr id="0" name=""/>
        <dsp:cNvSpPr/>
      </dsp:nvSpPr>
      <dsp:spPr>
        <a:xfrm>
          <a:off x="54817" y="2619598"/>
          <a:ext cx="970221" cy="970221"/>
        </a:xfrm>
        <a:prstGeom prst="ellipse">
          <a:avLst/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600C19-FF63-4A59-AB90-00A9B5924FCD}">
      <dsp:nvSpPr>
        <dsp:cNvPr id="0" name=""/>
        <dsp:cNvSpPr/>
      </dsp:nvSpPr>
      <dsp:spPr>
        <a:xfrm>
          <a:off x="1221978" y="2645"/>
          <a:ext cx="2706687" cy="16240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Partial views </a:t>
          </a:r>
        </a:p>
      </dsp:txBody>
      <dsp:txXfrm>
        <a:off x="1221978" y="2645"/>
        <a:ext cx="2706687" cy="1624012"/>
      </dsp:txXfrm>
    </dsp:sp>
    <dsp:sp modelId="{82FD6108-509B-495E-A6E3-5C354DA47D85}">
      <dsp:nvSpPr>
        <dsp:cNvPr id="0" name=""/>
        <dsp:cNvSpPr/>
      </dsp:nvSpPr>
      <dsp:spPr>
        <a:xfrm>
          <a:off x="4199334" y="2645"/>
          <a:ext cx="2706687" cy="16240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View components</a:t>
          </a:r>
        </a:p>
      </dsp:txBody>
      <dsp:txXfrm>
        <a:off x="4199334" y="2645"/>
        <a:ext cx="2706687" cy="1624012"/>
      </dsp:txXfrm>
    </dsp:sp>
    <dsp:sp modelId="{AAA2C927-D6BC-43D7-A071-3E17C35A1B44}">
      <dsp:nvSpPr>
        <dsp:cNvPr id="0" name=""/>
        <dsp:cNvSpPr/>
      </dsp:nvSpPr>
      <dsp:spPr>
        <a:xfrm>
          <a:off x="1221978" y="1897327"/>
          <a:ext cx="2706687" cy="16240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Tag helpers</a:t>
          </a:r>
        </a:p>
      </dsp:txBody>
      <dsp:txXfrm>
        <a:off x="1221978" y="1897327"/>
        <a:ext cx="2706687" cy="1624012"/>
      </dsp:txXfrm>
    </dsp:sp>
    <dsp:sp modelId="{AD4218A3-BA73-4EF8-9F7B-9D1D60E46F7E}">
      <dsp:nvSpPr>
        <dsp:cNvPr id="0" name=""/>
        <dsp:cNvSpPr/>
      </dsp:nvSpPr>
      <dsp:spPr>
        <a:xfrm>
          <a:off x="4199334" y="1897327"/>
          <a:ext cx="2706687" cy="16240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Razor Class Libraries</a:t>
          </a:r>
        </a:p>
      </dsp:txBody>
      <dsp:txXfrm>
        <a:off x="4199334" y="1897327"/>
        <a:ext cx="2706687" cy="1624012"/>
      </dsp:txXfrm>
    </dsp:sp>
    <dsp:sp modelId="{54288226-4DFF-45A9-9320-8F8A2FEFB4C5}">
      <dsp:nvSpPr>
        <dsp:cNvPr id="0" name=""/>
        <dsp:cNvSpPr/>
      </dsp:nvSpPr>
      <dsp:spPr>
        <a:xfrm>
          <a:off x="2710656" y="3792008"/>
          <a:ext cx="2706687" cy="16240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NuGet packages</a:t>
          </a:r>
        </a:p>
      </dsp:txBody>
      <dsp:txXfrm>
        <a:off x="2710656" y="3792008"/>
        <a:ext cx="2706687" cy="162401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181E3F-A5E6-42EC-B617-38C9DB2D11F2}">
      <dsp:nvSpPr>
        <dsp:cNvPr id="0" name=""/>
        <dsp:cNvSpPr/>
      </dsp:nvSpPr>
      <dsp:spPr>
        <a:xfrm>
          <a:off x="-4387163" y="-672912"/>
          <a:ext cx="5226710" cy="5226710"/>
        </a:xfrm>
        <a:prstGeom prst="blockArc">
          <a:avLst>
            <a:gd name="adj1" fmla="val 18900000"/>
            <a:gd name="adj2" fmla="val 2700000"/>
            <a:gd name="adj3" fmla="val 413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1C0712D-6230-42F5-8134-6AA77C571944}">
      <dsp:nvSpPr>
        <dsp:cNvPr id="0" name=""/>
        <dsp:cNvSpPr/>
      </dsp:nvSpPr>
      <dsp:spPr>
        <a:xfrm>
          <a:off x="539928" y="388088"/>
          <a:ext cx="5755288" cy="77617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16091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Introduction</a:t>
          </a:r>
        </a:p>
      </dsp:txBody>
      <dsp:txXfrm>
        <a:off x="539928" y="388088"/>
        <a:ext cx="5755288" cy="776177"/>
      </dsp:txXfrm>
    </dsp:sp>
    <dsp:sp modelId="{62AF6F62-0EC8-4091-A054-8417D73400FD}">
      <dsp:nvSpPr>
        <dsp:cNvPr id="0" name=""/>
        <dsp:cNvSpPr/>
      </dsp:nvSpPr>
      <dsp:spPr>
        <a:xfrm>
          <a:off x="54817" y="291066"/>
          <a:ext cx="970221" cy="970221"/>
        </a:xfrm>
        <a:prstGeom prst="ellipse">
          <a:avLst/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4D9450E-B429-4F4B-8D51-12EDAE993C6E}">
      <dsp:nvSpPr>
        <dsp:cNvPr id="0" name=""/>
        <dsp:cNvSpPr/>
      </dsp:nvSpPr>
      <dsp:spPr>
        <a:xfrm>
          <a:off x="822069" y="1192045"/>
          <a:ext cx="5473148" cy="149679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16091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&gt; .NET (Framework &amp; Core)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&gt; ASP.NET Core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&gt; Visual Studio &amp; VS Code</a:t>
          </a:r>
        </a:p>
      </dsp:txBody>
      <dsp:txXfrm>
        <a:off x="822069" y="1192045"/>
        <a:ext cx="5473148" cy="1496795"/>
      </dsp:txXfrm>
    </dsp:sp>
    <dsp:sp modelId="{C95EA77B-C461-4AE5-ACC6-E2281CC000F5}">
      <dsp:nvSpPr>
        <dsp:cNvPr id="0" name=""/>
        <dsp:cNvSpPr/>
      </dsp:nvSpPr>
      <dsp:spPr>
        <a:xfrm>
          <a:off x="336958" y="1455332"/>
          <a:ext cx="970221" cy="970221"/>
        </a:xfrm>
        <a:prstGeom prst="ellipse">
          <a:avLst/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B747725-816F-497E-AD1A-3B239F472931}">
      <dsp:nvSpPr>
        <dsp:cNvPr id="0" name=""/>
        <dsp:cNvSpPr/>
      </dsp:nvSpPr>
      <dsp:spPr>
        <a:xfrm>
          <a:off x="539928" y="2716620"/>
          <a:ext cx="5755288" cy="77617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16091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References + Wrap-up</a:t>
          </a:r>
        </a:p>
      </dsp:txBody>
      <dsp:txXfrm>
        <a:off x="539928" y="2716620"/>
        <a:ext cx="5755288" cy="776177"/>
      </dsp:txXfrm>
    </dsp:sp>
    <dsp:sp modelId="{C3CB0320-12E1-4B2A-B8B7-A5C11D3F23D7}">
      <dsp:nvSpPr>
        <dsp:cNvPr id="0" name=""/>
        <dsp:cNvSpPr/>
      </dsp:nvSpPr>
      <dsp:spPr>
        <a:xfrm>
          <a:off x="54817" y="2619598"/>
          <a:ext cx="970221" cy="970221"/>
        </a:xfrm>
        <a:prstGeom prst="ellipse">
          <a:avLst/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181E3F-A5E6-42EC-B617-38C9DB2D11F2}">
      <dsp:nvSpPr>
        <dsp:cNvPr id="0" name=""/>
        <dsp:cNvSpPr/>
      </dsp:nvSpPr>
      <dsp:spPr>
        <a:xfrm>
          <a:off x="-4387163" y="-672912"/>
          <a:ext cx="5226710" cy="5226710"/>
        </a:xfrm>
        <a:prstGeom prst="blockArc">
          <a:avLst>
            <a:gd name="adj1" fmla="val 18900000"/>
            <a:gd name="adj2" fmla="val 2700000"/>
            <a:gd name="adj3" fmla="val 413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1C0712D-6230-42F5-8134-6AA77C571944}">
      <dsp:nvSpPr>
        <dsp:cNvPr id="0" name=""/>
        <dsp:cNvSpPr/>
      </dsp:nvSpPr>
      <dsp:spPr>
        <a:xfrm>
          <a:off x="539928" y="388088"/>
          <a:ext cx="5755288" cy="77617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16091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Introduction</a:t>
          </a:r>
        </a:p>
      </dsp:txBody>
      <dsp:txXfrm>
        <a:off x="539928" y="388088"/>
        <a:ext cx="5755288" cy="776177"/>
      </dsp:txXfrm>
    </dsp:sp>
    <dsp:sp modelId="{62AF6F62-0EC8-4091-A054-8417D73400FD}">
      <dsp:nvSpPr>
        <dsp:cNvPr id="0" name=""/>
        <dsp:cNvSpPr/>
      </dsp:nvSpPr>
      <dsp:spPr>
        <a:xfrm>
          <a:off x="54817" y="291066"/>
          <a:ext cx="970221" cy="970221"/>
        </a:xfrm>
        <a:prstGeom prst="ellipse">
          <a:avLst/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4D9450E-B429-4F4B-8D51-12EDAE993C6E}">
      <dsp:nvSpPr>
        <dsp:cNvPr id="0" name=""/>
        <dsp:cNvSpPr/>
      </dsp:nvSpPr>
      <dsp:spPr>
        <a:xfrm>
          <a:off x="822069" y="1192045"/>
          <a:ext cx="5473148" cy="149679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16091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&gt; .NET (Framework &amp; Core)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&gt; ASP.NET Core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&gt; Visual Studio &amp; VS Code</a:t>
          </a:r>
        </a:p>
      </dsp:txBody>
      <dsp:txXfrm>
        <a:off x="822069" y="1192045"/>
        <a:ext cx="5473148" cy="1496795"/>
      </dsp:txXfrm>
    </dsp:sp>
    <dsp:sp modelId="{C95EA77B-C461-4AE5-ACC6-E2281CC000F5}">
      <dsp:nvSpPr>
        <dsp:cNvPr id="0" name=""/>
        <dsp:cNvSpPr/>
      </dsp:nvSpPr>
      <dsp:spPr>
        <a:xfrm>
          <a:off x="336958" y="1455332"/>
          <a:ext cx="970221" cy="970221"/>
        </a:xfrm>
        <a:prstGeom prst="ellipse">
          <a:avLst/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B747725-816F-497E-AD1A-3B239F472931}">
      <dsp:nvSpPr>
        <dsp:cNvPr id="0" name=""/>
        <dsp:cNvSpPr/>
      </dsp:nvSpPr>
      <dsp:spPr>
        <a:xfrm>
          <a:off x="539928" y="2716620"/>
          <a:ext cx="5755288" cy="77617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16091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References + Wrap-up</a:t>
          </a:r>
        </a:p>
      </dsp:txBody>
      <dsp:txXfrm>
        <a:off x="539928" y="2716620"/>
        <a:ext cx="5755288" cy="776177"/>
      </dsp:txXfrm>
    </dsp:sp>
    <dsp:sp modelId="{C3CB0320-12E1-4B2A-B8B7-A5C11D3F23D7}">
      <dsp:nvSpPr>
        <dsp:cNvPr id="0" name=""/>
        <dsp:cNvSpPr/>
      </dsp:nvSpPr>
      <dsp:spPr>
        <a:xfrm>
          <a:off x="54817" y="2619598"/>
          <a:ext cx="970221" cy="970221"/>
        </a:xfrm>
        <a:prstGeom prst="ellipse">
          <a:avLst/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990FE3-7537-4D15-A9F5-FDF1805FD5F8}" type="datetimeFigureOut">
              <a:rPr lang="en-US" smtClean="0"/>
              <a:t>1/15/2019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8C67A6-C0E7-47DF-97C2-CA9B112753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3127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8C67A6-C0E7-47DF-97C2-CA9B1127539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078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8C67A6-C0E7-47DF-97C2-CA9B1127539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679764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8C67A6-C0E7-47DF-97C2-CA9B11275397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986704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8C67A6-C0E7-47DF-97C2-CA9B11275397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364131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8C67A6-C0E7-47DF-97C2-CA9B11275397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016590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8C67A6-C0E7-47DF-97C2-CA9B11275397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704672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8C67A6-C0E7-47DF-97C2-CA9B11275397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813810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8C67A6-C0E7-47DF-97C2-CA9B11275397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123305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8C67A6-C0E7-47DF-97C2-CA9B11275397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651406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8C67A6-C0E7-47DF-97C2-CA9B11275397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4290109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8C67A6-C0E7-47DF-97C2-CA9B11275397}" type="slidenum">
              <a:rPr lang="en-US" smtClean="0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656221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8C67A6-C0E7-47DF-97C2-CA9B11275397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3370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8C67A6-C0E7-47DF-97C2-CA9B1127539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125280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8C67A6-C0E7-47DF-97C2-CA9B11275397}" type="slidenum">
              <a:rPr lang="en-US" smtClean="0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810584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8C67A6-C0E7-47DF-97C2-CA9B11275397}" type="slidenum">
              <a:rPr lang="en-US" smtClean="0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901587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8C67A6-C0E7-47DF-97C2-CA9B11275397}" type="slidenum">
              <a:rPr lang="en-US" smtClean="0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844493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8C67A6-C0E7-47DF-97C2-CA9B11275397}" type="slidenum">
              <a:rPr lang="en-US" smtClean="0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097481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8C67A6-C0E7-47DF-97C2-CA9B11275397}" type="slidenum">
              <a:rPr lang="en-US" smtClean="0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960678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8C67A6-C0E7-47DF-97C2-CA9B11275397}" type="slidenum">
              <a:rPr lang="en-US" smtClean="0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462636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Additional Topics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3EEC66-7BF3-4CAD-9E14-6F7448A6E41E}" type="slidenum">
              <a:rPr lang="en-US" smtClean="0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542478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3EEC66-7BF3-4CAD-9E14-6F7448A6E41E}" type="slidenum">
              <a:rPr lang="en-US" smtClean="0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035085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Contact</a:t>
            </a:r>
          </a:p>
          <a:p>
            <a:endParaRPr lang="en-US" dirty="0"/>
          </a:p>
          <a:p>
            <a:r>
              <a:rPr lang="en-US" dirty="0"/>
              <a:t>Microsoft email:</a:t>
            </a:r>
            <a:r>
              <a:rPr lang="en-US" baseline="0" dirty="0"/>
              <a:t> shchowd@microsoft.com</a:t>
            </a:r>
          </a:p>
          <a:p>
            <a:r>
              <a:rPr lang="en-US" baseline="0" dirty="0"/>
              <a:t>Personal Twitter: @shahedC</a:t>
            </a:r>
            <a:endParaRPr lang="en-US" dirty="0"/>
          </a:p>
          <a:p>
            <a:endParaRPr lang="en-US" dirty="0"/>
          </a:p>
          <a:p>
            <a:r>
              <a:rPr lang="en-US" dirty="0"/>
              <a:t>Dev Blog: WakeUpAndCode.com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3EEC66-7BF3-4CAD-9E14-6F7448A6E41E}" type="slidenum">
              <a:rPr lang="en-US" smtClean="0">
                <a:solidFill>
                  <a:prstClr val="black"/>
                </a:solidFill>
              </a:rPr>
              <a:pPr/>
              <a:t>119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8976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8C67A6-C0E7-47DF-97C2-CA9B1127539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8803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8C67A6-C0E7-47DF-97C2-CA9B1127539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2958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3EEC66-7BF3-4CAD-9E14-6F7448A6E41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56756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Variables, Operators &amp; Loops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3EEC66-7BF3-4CAD-9E14-6F7448A6E41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2753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8C67A6-C0E7-47DF-97C2-CA9B1127539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1293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8C67A6-C0E7-47DF-97C2-CA9B1127539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9085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900" dirty="0"/>
              <a:t>ASP .NET 5.0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3EEC66-7BF3-4CAD-9E14-6F7448A6E41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07403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8C67A6-C0E7-47DF-97C2-CA9B1127539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8678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3EEC66-7BF3-4CAD-9E14-6F7448A6E41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923288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8C67A6-C0E7-47DF-97C2-CA9B1127539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0026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8C67A6-C0E7-47DF-97C2-CA9B1127539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90437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8C67A6-C0E7-47DF-97C2-CA9B1127539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70574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8C67A6-C0E7-47DF-97C2-CA9B1127539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42093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8C67A6-C0E7-47DF-97C2-CA9B1127539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30902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8C67A6-C0E7-47DF-97C2-CA9B1127539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93302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8C67A6-C0E7-47DF-97C2-CA9B1127539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7991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8C67A6-C0E7-47DF-97C2-CA9B1127539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98850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8C67A6-C0E7-47DF-97C2-CA9B1127539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62313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8C67A6-C0E7-47DF-97C2-CA9B1127539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9885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3EEC66-7BF3-4CAD-9E14-6F7448A6E41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03079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900" dirty="0"/>
              <a:t>ASP .NET 5.0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3EEC66-7BF3-4CAD-9E14-6F7448A6E41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12920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8C67A6-C0E7-47DF-97C2-CA9B1127539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13754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8C67A6-C0E7-47DF-97C2-CA9B1127539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752708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8C67A6-C0E7-47DF-97C2-CA9B11275397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55986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8C67A6-C0E7-47DF-97C2-CA9B11275397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11969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8C67A6-C0E7-47DF-97C2-CA9B11275397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29642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8C67A6-C0E7-47DF-97C2-CA9B11275397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80492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8C67A6-C0E7-47DF-97C2-CA9B11275397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69199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8C67A6-C0E7-47DF-97C2-CA9B11275397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95563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8C67A6-C0E7-47DF-97C2-CA9B11275397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9389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8C67A6-C0E7-47DF-97C2-CA9B1127539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64555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8C67A6-C0E7-47DF-97C2-CA9B11275397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31639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8C67A6-C0E7-47DF-97C2-CA9B11275397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72232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8C67A6-C0E7-47DF-97C2-CA9B11275397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76797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8C67A6-C0E7-47DF-97C2-CA9B11275397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19439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8C67A6-C0E7-47DF-97C2-CA9B11275397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81498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900" dirty="0"/>
              <a:t>ASP .NET 5.0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3EEC66-7BF3-4CAD-9E14-6F7448A6E41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2016558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8C67A6-C0E7-47DF-97C2-CA9B1127539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22254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8C67A6-C0E7-47DF-97C2-CA9B11275397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440984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8C67A6-C0E7-47DF-97C2-CA9B11275397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34302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8C67A6-C0E7-47DF-97C2-CA9B11275397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03936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8C67A6-C0E7-47DF-97C2-CA9B1127539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69964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8C67A6-C0E7-47DF-97C2-CA9B11275397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41926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8C67A6-C0E7-47DF-97C2-CA9B11275397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54319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8C67A6-C0E7-47DF-97C2-CA9B11275397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52317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8C67A6-C0E7-47DF-97C2-CA9B11275397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88392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8C67A6-C0E7-47DF-97C2-CA9B11275397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506996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8C67A6-C0E7-47DF-97C2-CA9B11275397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196340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8C67A6-C0E7-47DF-97C2-CA9B11275397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38531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8C67A6-C0E7-47DF-97C2-CA9B11275397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25741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8C67A6-C0E7-47DF-97C2-CA9B11275397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47048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8C67A6-C0E7-47DF-97C2-CA9B11275397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324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8C67A6-C0E7-47DF-97C2-CA9B1127539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94232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8C67A6-C0E7-47DF-97C2-CA9B11275397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28815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8C67A6-C0E7-47DF-97C2-CA9B11275397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71887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8C67A6-C0E7-47DF-97C2-CA9B11275397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54924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8C67A6-C0E7-47DF-97C2-CA9B11275397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18135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900"/>
              <a:t>ASP .NET 5.0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3EEC66-7BF3-4CAD-9E14-6F7448A6E41E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08201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8C67A6-C0E7-47DF-97C2-CA9B11275397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1634373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8C67A6-C0E7-47DF-97C2-CA9B11275397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841155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8C67A6-C0E7-47DF-97C2-CA9B11275397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10662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8C67A6-C0E7-47DF-97C2-CA9B11275397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30794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8C67A6-C0E7-47DF-97C2-CA9B11275397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6499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29E9FC-B671-424D-AD31-3E8C5FC948F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6246947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8C67A6-C0E7-47DF-97C2-CA9B11275397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81372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8C67A6-C0E7-47DF-97C2-CA9B11275397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32716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8C67A6-C0E7-47DF-97C2-CA9B11275397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04063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8C67A6-C0E7-47DF-97C2-CA9B11275397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738825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8C67A6-C0E7-47DF-97C2-CA9B11275397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25575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8C67A6-C0E7-47DF-97C2-CA9B11275397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838097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8C67A6-C0E7-47DF-97C2-CA9B11275397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116469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8C67A6-C0E7-47DF-97C2-CA9B11275397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10161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8C67A6-C0E7-47DF-97C2-CA9B11275397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910017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8C67A6-C0E7-47DF-97C2-CA9B11275397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964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8C67A6-C0E7-47DF-97C2-CA9B1127539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751955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8C67A6-C0E7-47DF-97C2-CA9B11275397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017408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8C67A6-C0E7-47DF-97C2-CA9B11275397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15430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8C67A6-C0E7-47DF-97C2-CA9B11275397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572826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8C67A6-C0E7-47DF-97C2-CA9B11275397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083958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8C67A6-C0E7-47DF-97C2-CA9B11275397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1462970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8C67A6-C0E7-47DF-97C2-CA9B11275397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672704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t>Microsoft Build 2017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1/15/2019 8:46 AM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29526097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t>Microsoft Build 2017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1/15/2019 8:46 AM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15820805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3EEC66-7BF3-4CAD-9E14-6F7448A6E41E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812040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3EEC66-7BF3-4CAD-9E14-6F7448A6E41E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3082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8C67A6-C0E7-47DF-97C2-CA9B1127539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518590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8C67A6-C0E7-47DF-97C2-CA9B11275397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566763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8C67A6-C0E7-47DF-97C2-CA9B11275397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644724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8C67A6-C0E7-47DF-97C2-CA9B11275397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019193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8C67A6-C0E7-47DF-97C2-CA9B11275397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72319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8C67A6-C0E7-47DF-97C2-CA9B11275397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73929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8C67A6-C0E7-47DF-97C2-CA9B11275397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365063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8C67A6-C0E7-47DF-97C2-CA9B11275397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061724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8C67A6-C0E7-47DF-97C2-CA9B11275397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067860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8C67A6-C0E7-47DF-97C2-CA9B11275397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9719364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8C67A6-C0E7-47DF-97C2-CA9B11275397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6516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9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9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9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9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638425" y="5517221"/>
            <a:ext cx="5013325" cy="1026863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Presenter Name</a:t>
            </a:r>
          </a:p>
          <a:p>
            <a:pPr lvl="0"/>
            <a:r>
              <a:rPr lang="en-US" dirty="0"/>
              <a:t>Title/role</a:t>
            </a:r>
          </a:p>
        </p:txBody>
      </p:sp>
    </p:spTree>
    <p:extLst>
      <p:ext uri="{BB962C8B-B14F-4D97-AF65-F5344CB8AC3E}">
        <p14:creationId xmlns:p14="http://schemas.microsoft.com/office/powerpoint/2010/main" val="30383042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798" y="416497"/>
            <a:ext cx="11079822" cy="922110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897420" y="6256216"/>
            <a:ext cx="2743200" cy="365125"/>
          </a:xfrm>
          <a:prstGeom prst="rect">
            <a:avLst/>
          </a:prstGeom>
        </p:spPr>
        <p:txBody>
          <a:bodyPr/>
          <a:lstStyle/>
          <a:p>
            <a:fld id="{0A164282-434E-41D4-9582-783D542A7B68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598770515"/>
              </p:ext>
            </p:extLst>
          </p:nvPr>
        </p:nvGraphicFramePr>
        <p:xfrm>
          <a:off x="584200" y="1476596"/>
          <a:ext cx="11056420" cy="43203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641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41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641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641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44435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Heading</a:t>
                      </a:r>
                    </a:p>
                  </a:txBody>
                  <a:tcPr marL="137160" marR="137160" marT="137160" marB="13716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Heading</a:t>
                      </a:r>
                    </a:p>
                  </a:txBody>
                  <a:tcPr marL="137160" marR="137160" marT="137160" marB="13716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Heading</a:t>
                      </a:r>
                    </a:p>
                  </a:txBody>
                  <a:tcPr marL="137160" marR="137160" marT="137160" marB="13716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Heading</a:t>
                      </a:r>
                    </a:p>
                  </a:txBody>
                  <a:tcPr marL="137160" marR="137160" marT="137160" marB="13716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25319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3C454F"/>
                          </a:solidFill>
                        </a:rPr>
                        <a:t>Content</a:t>
                      </a:r>
                    </a:p>
                  </a:txBody>
                  <a:tcPr marL="137160" marR="137160" marT="137160" marB="13716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3C454F"/>
                          </a:solidFill>
                        </a:rPr>
                        <a:t>Content</a:t>
                      </a:r>
                    </a:p>
                    <a:p>
                      <a:endParaRPr lang="en-US" sz="1600" dirty="0">
                        <a:solidFill>
                          <a:srgbClr val="3C454F"/>
                        </a:solidFill>
                      </a:endParaRPr>
                    </a:p>
                  </a:txBody>
                  <a:tcPr marL="137160" marR="137160" marT="137160" marB="13716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3C454F"/>
                          </a:solidFill>
                        </a:rPr>
                        <a:t>Content</a:t>
                      </a:r>
                    </a:p>
                    <a:p>
                      <a:endParaRPr lang="en-US" sz="1600" dirty="0">
                        <a:solidFill>
                          <a:srgbClr val="3C454F"/>
                        </a:solidFill>
                      </a:endParaRPr>
                    </a:p>
                  </a:txBody>
                  <a:tcPr marL="137160" marR="137160" marT="137160" marB="13716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3C454F"/>
                          </a:solidFill>
                        </a:rPr>
                        <a:t>Content</a:t>
                      </a:r>
                    </a:p>
                    <a:p>
                      <a:endParaRPr lang="en-US" sz="1600" dirty="0">
                        <a:solidFill>
                          <a:srgbClr val="3C454F"/>
                        </a:solidFill>
                      </a:endParaRPr>
                    </a:p>
                  </a:txBody>
                  <a:tcPr marL="137160" marR="137160" marT="137160" marB="13716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2531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3C454F"/>
                          </a:solidFill>
                        </a:rPr>
                        <a:t>Content</a:t>
                      </a:r>
                    </a:p>
                    <a:p>
                      <a:endParaRPr lang="en-US" sz="1600" dirty="0">
                        <a:solidFill>
                          <a:srgbClr val="3C454F"/>
                        </a:solidFill>
                      </a:endParaRPr>
                    </a:p>
                  </a:txBody>
                  <a:tcPr marL="137160" marR="137160" marT="137160" marB="13716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3C454F"/>
                          </a:solidFill>
                        </a:rPr>
                        <a:t>Content</a:t>
                      </a:r>
                    </a:p>
                    <a:p>
                      <a:endParaRPr lang="en-US" sz="1600" dirty="0">
                        <a:solidFill>
                          <a:srgbClr val="3C454F"/>
                        </a:solidFill>
                      </a:endParaRPr>
                    </a:p>
                  </a:txBody>
                  <a:tcPr marL="137160" marR="137160" marT="137160" marB="13716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3C454F"/>
                          </a:solidFill>
                        </a:rPr>
                        <a:t>Content</a:t>
                      </a:r>
                    </a:p>
                    <a:p>
                      <a:endParaRPr lang="en-US" sz="1600" dirty="0">
                        <a:solidFill>
                          <a:srgbClr val="3C454F"/>
                        </a:solidFill>
                      </a:endParaRPr>
                    </a:p>
                  </a:txBody>
                  <a:tcPr marL="137160" marR="137160" marT="137160" marB="13716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3C454F"/>
                          </a:solidFill>
                        </a:rPr>
                        <a:t>Content</a:t>
                      </a:r>
                    </a:p>
                    <a:p>
                      <a:endParaRPr lang="en-US" sz="1600" dirty="0">
                        <a:solidFill>
                          <a:srgbClr val="3C454F"/>
                        </a:solidFill>
                      </a:endParaRPr>
                    </a:p>
                  </a:txBody>
                  <a:tcPr marL="137160" marR="137160" marT="137160" marB="13716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2531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3C454F"/>
                          </a:solidFill>
                        </a:rPr>
                        <a:t>Content</a:t>
                      </a:r>
                    </a:p>
                    <a:p>
                      <a:endParaRPr lang="en-US" sz="1600" dirty="0">
                        <a:solidFill>
                          <a:srgbClr val="3C454F"/>
                        </a:solidFill>
                      </a:endParaRPr>
                    </a:p>
                  </a:txBody>
                  <a:tcPr marL="137160" marR="137160" marT="137160" marB="13716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3C454F"/>
                          </a:solidFill>
                        </a:rPr>
                        <a:t>Content</a:t>
                      </a:r>
                    </a:p>
                    <a:p>
                      <a:endParaRPr lang="en-US" sz="1600" dirty="0">
                        <a:solidFill>
                          <a:srgbClr val="3C454F"/>
                        </a:solidFill>
                      </a:endParaRPr>
                    </a:p>
                  </a:txBody>
                  <a:tcPr marL="137160" marR="137160" marT="137160" marB="13716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3C454F"/>
                          </a:solidFill>
                        </a:rPr>
                        <a:t>Content</a:t>
                      </a:r>
                    </a:p>
                    <a:p>
                      <a:endParaRPr lang="en-US" sz="1600" dirty="0">
                        <a:solidFill>
                          <a:srgbClr val="3C454F"/>
                        </a:solidFill>
                      </a:endParaRPr>
                    </a:p>
                  </a:txBody>
                  <a:tcPr marL="137160" marR="137160" marT="137160" marB="13716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3C454F"/>
                          </a:solidFill>
                        </a:rPr>
                        <a:t>Content</a:t>
                      </a:r>
                    </a:p>
                    <a:p>
                      <a:endParaRPr lang="en-US" sz="1600" dirty="0">
                        <a:solidFill>
                          <a:srgbClr val="3C454F"/>
                        </a:solidFill>
                      </a:endParaRPr>
                    </a:p>
                  </a:txBody>
                  <a:tcPr marL="137160" marR="137160" marT="137160" marB="13716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887622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903414" y="6256216"/>
            <a:ext cx="2743200" cy="365125"/>
          </a:xfrm>
          <a:prstGeom prst="rect">
            <a:avLst/>
          </a:prstGeom>
        </p:spPr>
        <p:txBody>
          <a:bodyPr/>
          <a:lstStyle/>
          <a:p>
            <a:fld id="{0A164282-434E-41D4-9582-783D542A7B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5137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737758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798" y="457199"/>
            <a:ext cx="4211227" cy="1936679"/>
          </a:xfrm>
        </p:spPr>
        <p:txBody>
          <a:bodyPr anchor="b"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457432" cy="4873625"/>
          </a:xfrm>
        </p:spPr>
        <p:txBody>
          <a:bodyPr/>
          <a:lstStyle>
            <a:lvl1pPr>
              <a:defRPr sz="3200">
                <a:latin typeface="+mj-lt"/>
              </a:defRPr>
            </a:lvl1pPr>
            <a:lvl2pPr>
              <a:defRPr sz="2800">
                <a:latin typeface="+mj-lt"/>
              </a:defRPr>
            </a:lvl2pPr>
            <a:lvl3pPr>
              <a:defRPr sz="2400">
                <a:latin typeface="+mj-lt"/>
              </a:defRPr>
            </a:lvl3pPr>
            <a:lvl4pPr>
              <a:defRPr sz="2000">
                <a:latin typeface="+mj-lt"/>
              </a:defRPr>
            </a:lvl4pPr>
            <a:lvl5pPr>
              <a:defRPr sz="2000">
                <a:latin typeface="+mj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0798" y="2604070"/>
            <a:ext cx="4211227" cy="3264917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897420" y="6256216"/>
            <a:ext cx="2743200" cy="365125"/>
          </a:xfrm>
          <a:prstGeom prst="rect">
            <a:avLst/>
          </a:prstGeom>
        </p:spPr>
        <p:txBody>
          <a:bodyPr/>
          <a:lstStyle/>
          <a:p>
            <a:fld id="{0A164282-434E-41D4-9582-783D542A7B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6917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con" descr="Ones-and-zeroes2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9" y="4928556"/>
            <a:ext cx="2714605" cy="1972396"/>
          </a:xfrm>
          <a:prstGeom prst="rect">
            <a:avLst/>
          </a:prstGeom>
        </p:spPr>
      </p:pic>
      <p:sp>
        <p:nvSpPr>
          <p:cNvPr id="9" name="Title"/>
          <p:cNvSpPr>
            <a:spLocks noGrp="1"/>
          </p:cNvSpPr>
          <p:nvPr>
            <p:ph type="title" hasCustomPrompt="1"/>
          </p:nvPr>
        </p:nvSpPr>
        <p:spPr>
          <a:xfrm>
            <a:off x="0" y="2194768"/>
            <a:ext cx="12192001" cy="1081833"/>
          </a:xfrm>
          <a:prstGeom prst="rect">
            <a:avLst/>
          </a:prstGeom>
        </p:spPr>
        <p:txBody>
          <a:bodyPr/>
          <a:lstStyle>
            <a:lvl1pPr algn="ctr">
              <a:defRPr lang="en-US" sz="5400" b="0" kern="1200" cap="none" spc="0" baseline="0" dirty="0" smtClean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11" name="Presenter"/>
          <p:cNvSpPr>
            <a:spLocks noGrp="1"/>
          </p:cNvSpPr>
          <p:nvPr>
            <p:ph type="body" sz="quarter" idx="10" hasCustomPrompt="1"/>
          </p:nvPr>
        </p:nvSpPr>
        <p:spPr>
          <a:xfrm>
            <a:off x="-1588" y="3276600"/>
            <a:ext cx="12192000" cy="990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2200" b="0" kern="1200" cap="none" spc="-102" baseline="0" dirty="0">
                <a:ln w="3175">
                  <a:noFill/>
                </a:ln>
                <a:solidFill>
                  <a:srgbClr val="FFFFFF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Presenter</a:t>
            </a:r>
          </a:p>
        </p:txBody>
      </p:sp>
    </p:spTree>
    <p:extLst>
      <p:ext uri="{BB962C8B-B14F-4D97-AF65-F5344CB8AC3E}">
        <p14:creationId xmlns:p14="http://schemas.microsoft.com/office/powerpoint/2010/main" val="2121585855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1BE4E-1F91-49DA-A204-28A383D68637}" type="datetimeFigureOut">
              <a:rPr lang="en-US" smtClean="0"/>
              <a:t>1/15/2019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9EE40-9F35-411C-8984-5CAB3ACA7A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5211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1BE4E-1F91-49DA-A204-28A383D68637}" type="datetimeFigureOut">
              <a:rPr lang="en-US" smtClean="0"/>
              <a:t>1/15/2019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9EE40-9F35-411C-8984-5CAB3ACA7A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00340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1BE4E-1F91-49DA-A204-28A383D68637}" type="datetimeFigureOut">
              <a:rPr lang="en-US" smtClean="0"/>
              <a:t>1/15/2019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9EE40-9F35-411C-8984-5CAB3ACA7A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34301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1BE4E-1F91-49DA-A204-28A383D68637}" type="datetimeFigureOut">
              <a:rPr lang="en-US" smtClean="0"/>
              <a:t>1/15/2019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9EE40-9F35-411C-8984-5CAB3ACA7A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18885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1BE4E-1F91-49DA-A204-28A383D68637}" type="datetimeFigureOut">
              <a:rPr lang="en-US" smtClean="0"/>
              <a:t>1/15/2019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9EE40-9F35-411C-8984-5CAB3ACA7A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4246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solidFill>
          <a:srgbClr val="0171B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638425" y="5517221"/>
            <a:ext cx="5013325" cy="1026863"/>
          </a:xfrm>
        </p:spPr>
        <p:txBody>
          <a:bodyPr/>
          <a:lstStyle>
            <a:lvl1pPr>
              <a:defRPr>
                <a:solidFill>
                  <a:srgbClr val="3C454F"/>
                </a:solidFill>
              </a:defRPr>
            </a:lvl1pPr>
          </a:lstStyle>
          <a:p>
            <a:pPr lvl="0"/>
            <a:r>
              <a:rPr lang="en-US" dirty="0"/>
              <a:t>Presenter Name</a:t>
            </a:r>
          </a:p>
          <a:p>
            <a:pPr lvl="0"/>
            <a:r>
              <a:rPr lang="en-US" dirty="0"/>
              <a:t>Title/role</a:t>
            </a:r>
          </a:p>
        </p:txBody>
      </p:sp>
    </p:spTree>
    <p:extLst>
      <p:ext uri="{BB962C8B-B14F-4D97-AF65-F5344CB8AC3E}">
        <p14:creationId xmlns:p14="http://schemas.microsoft.com/office/powerpoint/2010/main" val="6263488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1BE4E-1F91-49DA-A204-28A383D68637}" type="datetimeFigureOut">
              <a:rPr lang="en-US" smtClean="0"/>
              <a:t>1/15/2019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9EE40-9F35-411C-8984-5CAB3ACA7A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33864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1BE4E-1F91-49DA-A204-28A383D68637}" type="datetimeFigureOut">
              <a:rPr lang="en-US" smtClean="0"/>
              <a:t>1/15/2019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9EE40-9F35-411C-8984-5CAB3ACA7A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12209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1BE4E-1F91-49DA-A204-28A383D68637}" type="datetimeFigureOut">
              <a:rPr lang="en-US" smtClean="0"/>
              <a:t>1/15/2019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9EE40-9F35-411C-8984-5CAB3ACA7A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64497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1BE4E-1F91-49DA-A204-28A383D68637}" type="datetimeFigureOut">
              <a:rPr lang="en-US" smtClean="0"/>
              <a:t>1/15/2019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9EE40-9F35-411C-8984-5CAB3ACA7A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85262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1BE4E-1F91-49DA-A204-28A383D68637}" type="datetimeFigureOut">
              <a:rPr lang="en-US" smtClean="0"/>
              <a:t>1/15/2019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9EE40-9F35-411C-8984-5CAB3ACA7A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73058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1BE4E-1F91-49DA-A204-28A383D68637}" type="datetimeFigureOut">
              <a:rPr lang="en-US" smtClean="0"/>
              <a:t>1/15/2019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9EE40-9F35-411C-8984-5CAB3ACA7A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05451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rgbClr val="3C45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6175" y="1122363"/>
            <a:ext cx="11034445" cy="2387600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6175" y="3602038"/>
            <a:ext cx="11034445" cy="1655762"/>
          </a:xfrm>
        </p:spPr>
        <p:txBody>
          <a:bodyPr>
            <a:normAutofit/>
          </a:bodyPr>
          <a:lstStyle>
            <a:lvl1pPr marL="0" indent="0" algn="l">
              <a:buNone/>
              <a:defRPr sz="3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14743338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rgbClr val="3C45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897420" y="6256216"/>
            <a:ext cx="2743200" cy="365125"/>
          </a:xfrm>
          <a:prstGeom prst="rect">
            <a:avLst/>
          </a:prstGeom>
        </p:spPr>
        <p:txBody>
          <a:bodyPr/>
          <a:lstStyle/>
          <a:p>
            <a:fld id="{0A164282-434E-41D4-9582-783D542A7B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28956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0798" y="2111604"/>
            <a:ext cx="11079822" cy="39809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897420" y="6256216"/>
            <a:ext cx="2743200" cy="365125"/>
          </a:xfrm>
          <a:prstGeom prst="rect">
            <a:avLst/>
          </a:prstGeom>
        </p:spPr>
        <p:txBody>
          <a:bodyPr/>
          <a:lstStyle/>
          <a:p>
            <a:fld id="{0A164282-434E-41D4-9582-783D542A7B68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560388" y="1534096"/>
            <a:ext cx="11080750" cy="437594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000" cap="all" baseline="0"/>
            </a:lvl1pPr>
            <a:lvl5pPr>
              <a:defRPr/>
            </a:lvl5pPr>
          </a:lstStyle>
          <a:p>
            <a:pPr lvl="0"/>
            <a:r>
              <a:rPr lang="en-US" dirty="0"/>
              <a:t>Secondary refining headline</a:t>
            </a:r>
          </a:p>
        </p:txBody>
      </p:sp>
    </p:spTree>
    <p:extLst>
      <p:ext uri="{BB962C8B-B14F-4D97-AF65-F5344CB8AC3E}">
        <p14:creationId xmlns:p14="http://schemas.microsoft.com/office/powerpoint/2010/main" val="132306615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solidFill>
          <a:srgbClr val="3C45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897420" y="6256216"/>
            <a:ext cx="2743200" cy="365125"/>
          </a:xfrm>
          <a:prstGeom prst="rect">
            <a:avLst/>
          </a:prstGeom>
        </p:spPr>
        <p:txBody>
          <a:bodyPr/>
          <a:lstStyle/>
          <a:p>
            <a:fld id="{0A164282-434E-41D4-9582-783D542A7B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4770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bg>
      <p:bgPr>
        <a:solidFill>
          <a:srgbClr val="1D43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638425" y="5517221"/>
            <a:ext cx="5013325" cy="1026863"/>
          </a:xfrm>
        </p:spPr>
        <p:txBody>
          <a:bodyPr/>
          <a:lstStyle>
            <a:lvl1pPr>
              <a:defRPr>
                <a:solidFill>
                  <a:srgbClr val="289FD7"/>
                </a:solidFill>
              </a:defRPr>
            </a:lvl1pPr>
          </a:lstStyle>
          <a:p>
            <a:pPr lvl="0"/>
            <a:r>
              <a:rPr lang="en-US" dirty="0"/>
              <a:t>Presenter Name</a:t>
            </a:r>
          </a:p>
          <a:p>
            <a:pPr lvl="0"/>
            <a:r>
              <a:rPr lang="en-US" dirty="0"/>
              <a:t>Title/role</a:t>
            </a:r>
          </a:p>
        </p:txBody>
      </p:sp>
    </p:spTree>
    <p:extLst>
      <p:ext uri="{BB962C8B-B14F-4D97-AF65-F5344CB8AC3E}">
        <p14:creationId xmlns:p14="http://schemas.microsoft.com/office/powerpoint/2010/main" val="99102463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798" y="416497"/>
            <a:ext cx="11079822" cy="922110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897420" y="6256216"/>
            <a:ext cx="2743200" cy="365125"/>
          </a:xfrm>
          <a:prstGeom prst="rect">
            <a:avLst/>
          </a:prstGeom>
        </p:spPr>
        <p:txBody>
          <a:bodyPr/>
          <a:lstStyle/>
          <a:p>
            <a:fld id="{0A164282-434E-41D4-9582-783D542A7B68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822313139"/>
              </p:ext>
            </p:extLst>
          </p:nvPr>
        </p:nvGraphicFramePr>
        <p:xfrm>
          <a:off x="584200" y="1476596"/>
          <a:ext cx="11056420" cy="4320392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7641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41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641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641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44435">
                <a:tc>
                  <a:txBody>
                    <a:bodyPr/>
                    <a:lstStyle/>
                    <a:p>
                      <a:r>
                        <a:rPr lang="en-US" sz="2000" dirty="0"/>
                        <a:t>Heading</a:t>
                      </a:r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 marL="137160" marR="137160" marT="137160" marB="13716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89FD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Heading</a:t>
                      </a:r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 marL="137160" marR="137160" marT="137160" marB="13716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89FD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Heading</a:t>
                      </a:r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 marL="137160" marR="137160" marT="137160" marB="13716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89FD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Heading</a:t>
                      </a:r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 marL="137160" marR="137160" marT="137160" marB="13716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89F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25319">
                <a:tc>
                  <a:txBody>
                    <a:bodyPr/>
                    <a:lstStyle/>
                    <a:p>
                      <a:r>
                        <a:rPr lang="en-US" sz="1600" dirty="0"/>
                        <a:t>Content</a:t>
                      </a:r>
                      <a:endParaRPr lang="en-US" sz="1600" dirty="0">
                        <a:solidFill>
                          <a:srgbClr val="3C454F"/>
                        </a:solidFill>
                      </a:endParaRPr>
                    </a:p>
                  </a:txBody>
                  <a:tcPr marL="137160" marR="137160" marT="137160" marB="13716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Content</a:t>
                      </a:r>
                    </a:p>
                    <a:p>
                      <a:endParaRPr lang="en-US" sz="1600" dirty="0">
                        <a:solidFill>
                          <a:srgbClr val="3C454F"/>
                        </a:solidFill>
                      </a:endParaRPr>
                    </a:p>
                  </a:txBody>
                  <a:tcPr marL="137160" marR="137160" marT="137160" marB="13716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Content</a:t>
                      </a:r>
                    </a:p>
                    <a:p>
                      <a:endParaRPr lang="en-US" sz="1600" dirty="0">
                        <a:solidFill>
                          <a:srgbClr val="3C454F"/>
                        </a:solidFill>
                      </a:endParaRPr>
                    </a:p>
                  </a:txBody>
                  <a:tcPr marL="137160" marR="137160" marT="137160" marB="13716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Content</a:t>
                      </a:r>
                    </a:p>
                    <a:p>
                      <a:endParaRPr lang="en-US" sz="1600" dirty="0">
                        <a:solidFill>
                          <a:srgbClr val="3C454F"/>
                        </a:solidFill>
                      </a:endParaRPr>
                    </a:p>
                  </a:txBody>
                  <a:tcPr marL="137160" marR="137160" marT="137160" marB="13716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2531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Content</a:t>
                      </a:r>
                    </a:p>
                    <a:p>
                      <a:endParaRPr lang="en-US" sz="1600" dirty="0">
                        <a:solidFill>
                          <a:srgbClr val="3C454F"/>
                        </a:solidFill>
                      </a:endParaRPr>
                    </a:p>
                  </a:txBody>
                  <a:tcPr marL="137160" marR="137160" marT="137160" marB="13716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Content</a:t>
                      </a:r>
                    </a:p>
                    <a:p>
                      <a:endParaRPr lang="en-US" sz="1600" dirty="0">
                        <a:solidFill>
                          <a:srgbClr val="3C454F"/>
                        </a:solidFill>
                      </a:endParaRPr>
                    </a:p>
                  </a:txBody>
                  <a:tcPr marL="137160" marR="137160" marT="137160" marB="13716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Content</a:t>
                      </a:r>
                    </a:p>
                    <a:p>
                      <a:endParaRPr lang="en-US" sz="1600" dirty="0">
                        <a:solidFill>
                          <a:srgbClr val="3C454F"/>
                        </a:solidFill>
                      </a:endParaRPr>
                    </a:p>
                  </a:txBody>
                  <a:tcPr marL="137160" marR="137160" marT="137160" marB="13716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Content</a:t>
                      </a:r>
                    </a:p>
                    <a:p>
                      <a:endParaRPr lang="en-US" sz="1600" dirty="0">
                        <a:solidFill>
                          <a:srgbClr val="3C454F"/>
                        </a:solidFill>
                      </a:endParaRPr>
                    </a:p>
                  </a:txBody>
                  <a:tcPr marL="137160" marR="137160" marT="137160" marB="13716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2531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Content</a:t>
                      </a:r>
                    </a:p>
                    <a:p>
                      <a:endParaRPr lang="en-US" sz="1600" dirty="0">
                        <a:solidFill>
                          <a:srgbClr val="3C454F"/>
                        </a:solidFill>
                      </a:endParaRPr>
                    </a:p>
                  </a:txBody>
                  <a:tcPr marL="137160" marR="137160" marT="137160" marB="13716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Content</a:t>
                      </a:r>
                    </a:p>
                    <a:p>
                      <a:endParaRPr lang="en-US" sz="1600" dirty="0">
                        <a:solidFill>
                          <a:srgbClr val="3C454F"/>
                        </a:solidFill>
                      </a:endParaRPr>
                    </a:p>
                  </a:txBody>
                  <a:tcPr marL="137160" marR="137160" marT="137160" marB="13716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Content</a:t>
                      </a:r>
                    </a:p>
                    <a:p>
                      <a:endParaRPr lang="en-US" sz="1600" dirty="0">
                        <a:solidFill>
                          <a:srgbClr val="3C454F"/>
                        </a:solidFill>
                      </a:endParaRPr>
                    </a:p>
                  </a:txBody>
                  <a:tcPr marL="137160" marR="137160" marT="137160" marB="13716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Content</a:t>
                      </a:r>
                    </a:p>
                    <a:p>
                      <a:endParaRPr lang="en-US" sz="1600" dirty="0">
                        <a:solidFill>
                          <a:srgbClr val="3C454F"/>
                        </a:solidFill>
                      </a:endParaRPr>
                    </a:p>
                  </a:txBody>
                  <a:tcPr marL="137160" marR="137160" marT="137160" marB="13716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189346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rgbClr val="3C45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903414" y="6256216"/>
            <a:ext cx="2743200" cy="365125"/>
          </a:xfrm>
          <a:prstGeom prst="rect">
            <a:avLst/>
          </a:prstGeom>
        </p:spPr>
        <p:txBody>
          <a:bodyPr/>
          <a:lstStyle/>
          <a:p>
            <a:fld id="{0A164282-434E-41D4-9582-783D542A7B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19873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bg>
      <p:bgPr>
        <a:solidFill>
          <a:srgbClr val="3C45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9953838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solidFill>
          <a:srgbClr val="3C45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798" y="457199"/>
            <a:ext cx="4211227" cy="1936679"/>
          </a:xfrm>
        </p:spPr>
        <p:txBody>
          <a:bodyPr anchor="b"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457432" cy="4873625"/>
          </a:xfrm>
        </p:spPr>
        <p:txBody>
          <a:bodyPr/>
          <a:lstStyle>
            <a:lvl1pPr>
              <a:defRPr sz="3200">
                <a:latin typeface="+mj-lt"/>
              </a:defRPr>
            </a:lvl1pPr>
            <a:lvl2pPr>
              <a:defRPr sz="2800">
                <a:latin typeface="+mj-lt"/>
              </a:defRPr>
            </a:lvl2pPr>
            <a:lvl3pPr>
              <a:defRPr sz="2400">
                <a:latin typeface="+mj-lt"/>
              </a:defRPr>
            </a:lvl3pPr>
            <a:lvl4pPr>
              <a:defRPr sz="2000">
                <a:latin typeface="+mj-lt"/>
              </a:defRPr>
            </a:lvl4pPr>
            <a:lvl5pPr>
              <a:defRPr sz="2000">
                <a:latin typeface="+mj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0798" y="2604070"/>
            <a:ext cx="4211227" cy="3264917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897420" y="6256216"/>
            <a:ext cx="2743200" cy="365125"/>
          </a:xfrm>
          <a:prstGeom prst="rect">
            <a:avLst/>
          </a:prstGeom>
        </p:spPr>
        <p:txBody>
          <a:bodyPr/>
          <a:lstStyle/>
          <a:p>
            <a:fld id="{0A164282-434E-41D4-9582-783D542A7B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44256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rgbClr val="1D43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6175" y="1122363"/>
            <a:ext cx="11034445" cy="2387600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6175" y="3602038"/>
            <a:ext cx="11034445" cy="1655762"/>
          </a:xfrm>
        </p:spPr>
        <p:txBody>
          <a:bodyPr>
            <a:normAutofit/>
          </a:bodyPr>
          <a:lstStyle>
            <a:lvl1pPr marL="0" indent="0" algn="l">
              <a:buNone/>
              <a:defRPr sz="3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70696092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rgbClr val="1D43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897420" y="6256216"/>
            <a:ext cx="2743200" cy="365125"/>
          </a:xfrm>
          <a:prstGeom prst="rect">
            <a:avLst/>
          </a:prstGeom>
        </p:spPr>
        <p:txBody>
          <a:bodyPr/>
          <a:lstStyle/>
          <a:p>
            <a:fld id="{0A164282-434E-41D4-9582-783D542A7B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87690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0798" y="2111604"/>
            <a:ext cx="11079822" cy="39809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897420" y="6256216"/>
            <a:ext cx="2743200" cy="365125"/>
          </a:xfrm>
          <a:prstGeom prst="rect">
            <a:avLst/>
          </a:prstGeom>
        </p:spPr>
        <p:txBody>
          <a:bodyPr/>
          <a:lstStyle/>
          <a:p>
            <a:fld id="{0A164282-434E-41D4-9582-783D542A7B68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560388" y="1534096"/>
            <a:ext cx="11080750" cy="437594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000" cap="all" baseline="0"/>
            </a:lvl1pPr>
            <a:lvl5pPr>
              <a:defRPr/>
            </a:lvl5pPr>
          </a:lstStyle>
          <a:p>
            <a:pPr lvl="0"/>
            <a:r>
              <a:rPr lang="en-US" dirty="0"/>
              <a:t>Secondary refining headline</a:t>
            </a:r>
          </a:p>
        </p:txBody>
      </p:sp>
    </p:spTree>
    <p:extLst>
      <p:ext uri="{BB962C8B-B14F-4D97-AF65-F5344CB8AC3E}">
        <p14:creationId xmlns:p14="http://schemas.microsoft.com/office/powerpoint/2010/main" val="285884596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solidFill>
          <a:srgbClr val="1D43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897420" y="6256216"/>
            <a:ext cx="2743200" cy="365125"/>
          </a:xfrm>
          <a:prstGeom prst="rect">
            <a:avLst/>
          </a:prstGeom>
        </p:spPr>
        <p:txBody>
          <a:bodyPr/>
          <a:lstStyle/>
          <a:p>
            <a:fld id="{0A164282-434E-41D4-9582-783D542A7B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64111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798" y="416497"/>
            <a:ext cx="11079822" cy="922110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897420" y="6256216"/>
            <a:ext cx="2743200" cy="365125"/>
          </a:xfrm>
          <a:prstGeom prst="rect">
            <a:avLst/>
          </a:prstGeom>
        </p:spPr>
        <p:txBody>
          <a:bodyPr/>
          <a:lstStyle/>
          <a:p>
            <a:fld id="{0A164282-434E-41D4-9582-783D542A7B68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 userDrawn="1"/>
        </p:nvGraphicFramePr>
        <p:xfrm>
          <a:off x="584200" y="1476596"/>
          <a:ext cx="11056420" cy="43203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641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41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641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641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44435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Heading</a:t>
                      </a:r>
                    </a:p>
                  </a:txBody>
                  <a:tcPr marL="137160" marR="137160" marT="137160" marB="13716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Heading</a:t>
                      </a:r>
                    </a:p>
                  </a:txBody>
                  <a:tcPr marL="137160" marR="137160" marT="137160" marB="13716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Heading</a:t>
                      </a:r>
                    </a:p>
                  </a:txBody>
                  <a:tcPr marL="137160" marR="137160" marT="137160" marB="13716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Heading</a:t>
                      </a:r>
                    </a:p>
                  </a:txBody>
                  <a:tcPr marL="137160" marR="137160" marT="137160" marB="13716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25319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3C454F"/>
                          </a:solidFill>
                        </a:rPr>
                        <a:t>Content</a:t>
                      </a:r>
                    </a:p>
                  </a:txBody>
                  <a:tcPr marL="137160" marR="137160" marT="137160" marB="13716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3C454F"/>
                          </a:solidFill>
                        </a:rPr>
                        <a:t>Content</a:t>
                      </a:r>
                    </a:p>
                    <a:p>
                      <a:endParaRPr lang="en-US" sz="1600" dirty="0">
                        <a:solidFill>
                          <a:srgbClr val="3C454F"/>
                        </a:solidFill>
                      </a:endParaRPr>
                    </a:p>
                  </a:txBody>
                  <a:tcPr marL="137160" marR="137160" marT="137160" marB="13716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3C454F"/>
                          </a:solidFill>
                        </a:rPr>
                        <a:t>Content</a:t>
                      </a:r>
                    </a:p>
                    <a:p>
                      <a:endParaRPr lang="en-US" sz="1600" dirty="0">
                        <a:solidFill>
                          <a:srgbClr val="3C454F"/>
                        </a:solidFill>
                      </a:endParaRPr>
                    </a:p>
                  </a:txBody>
                  <a:tcPr marL="137160" marR="137160" marT="137160" marB="13716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3C454F"/>
                          </a:solidFill>
                        </a:rPr>
                        <a:t>Content</a:t>
                      </a:r>
                    </a:p>
                    <a:p>
                      <a:endParaRPr lang="en-US" sz="1600" dirty="0">
                        <a:solidFill>
                          <a:srgbClr val="3C454F"/>
                        </a:solidFill>
                      </a:endParaRPr>
                    </a:p>
                  </a:txBody>
                  <a:tcPr marL="137160" marR="137160" marT="137160" marB="13716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2531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3C454F"/>
                          </a:solidFill>
                        </a:rPr>
                        <a:t>Content</a:t>
                      </a:r>
                    </a:p>
                    <a:p>
                      <a:endParaRPr lang="en-US" sz="1600" dirty="0">
                        <a:solidFill>
                          <a:srgbClr val="3C454F"/>
                        </a:solidFill>
                      </a:endParaRPr>
                    </a:p>
                  </a:txBody>
                  <a:tcPr marL="137160" marR="137160" marT="137160" marB="13716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3C454F"/>
                          </a:solidFill>
                        </a:rPr>
                        <a:t>Content</a:t>
                      </a:r>
                    </a:p>
                    <a:p>
                      <a:endParaRPr lang="en-US" sz="1600" dirty="0">
                        <a:solidFill>
                          <a:srgbClr val="3C454F"/>
                        </a:solidFill>
                      </a:endParaRPr>
                    </a:p>
                  </a:txBody>
                  <a:tcPr marL="137160" marR="137160" marT="137160" marB="13716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3C454F"/>
                          </a:solidFill>
                        </a:rPr>
                        <a:t>Content</a:t>
                      </a:r>
                    </a:p>
                    <a:p>
                      <a:endParaRPr lang="en-US" sz="1600" dirty="0">
                        <a:solidFill>
                          <a:srgbClr val="3C454F"/>
                        </a:solidFill>
                      </a:endParaRPr>
                    </a:p>
                  </a:txBody>
                  <a:tcPr marL="137160" marR="137160" marT="137160" marB="13716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3C454F"/>
                          </a:solidFill>
                        </a:rPr>
                        <a:t>Content</a:t>
                      </a:r>
                    </a:p>
                    <a:p>
                      <a:endParaRPr lang="en-US" sz="1600" dirty="0">
                        <a:solidFill>
                          <a:srgbClr val="3C454F"/>
                        </a:solidFill>
                      </a:endParaRPr>
                    </a:p>
                  </a:txBody>
                  <a:tcPr marL="137160" marR="137160" marT="137160" marB="13716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2531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3C454F"/>
                          </a:solidFill>
                        </a:rPr>
                        <a:t>Content</a:t>
                      </a:r>
                    </a:p>
                    <a:p>
                      <a:endParaRPr lang="en-US" sz="1600" dirty="0">
                        <a:solidFill>
                          <a:srgbClr val="3C454F"/>
                        </a:solidFill>
                      </a:endParaRPr>
                    </a:p>
                  </a:txBody>
                  <a:tcPr marL="137160" marR="137160" marT="137160" marB="13716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3C454F"/>
                          </a:solidFill>
                        </a:rPr>
                        <a:t>Content</a:t>
                      </a:r>
                    </a:p>
                    <a:p>
                      <a:endParaRPr lang="en-US" sz="1600" dirty="0">
                        <a:solidFill>
                          <a:srgbClr val="3C454F"/>
                        </a:solidFill>
                      </a:endParaRPr>
                    </a:p>
                  </a:txBody>
                  <a:tcPr marL="137160" marR="137160" marT="137160" marB="13716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3C454F"/>
                          </a:solidFill>
                        </a:rPr>
                        <a:t>Content</a:t>
                      </a:r>
                    </a:p>
                    <a:p>
                      <a:endParaRPr lang="en-US" sz="1600" dirty="0">
                        <a:solidFill>
                          <a:srgbClr val="3C454F"/>
                        </a:solidFill>
                      </a:endParaRPr>
                    </a:p>
                  </a:txBody>
                  <a:tcPr marL="137160" marR="137160" marT="137160" marB="13716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3C454F"/>
                          </a:solidFill>
                        </a:rPr>
                        <a:t>Content</a:t>
                      </a:r>
                    </a:p>
                    <a:p>
                      <a:endParaRPr lang="en-US" sz="1600" dirty="0">
                        <a:solidFill>
                          <a:srgbClr val="3C454F"/>
                        </a:solidFill>
                      </a:endParaRPr>
                    </a:p>
                  </a:txBody>
                  <a:tcPr marL="137160" marR="137160" marT="137160" marB="13716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9425976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rgbClr val="1D43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903414" y="6256216"/>
            <a:ext cx="2743200" cy="365125"/>
          </a:xfrm>
          <a:prstGeom prst="rect">
            <a:avLst/>
          </a:prstGeom>
        </p:spPr>
        <p:txBody>
          <a:bodyPr/>
          <a:lstStyle/>
          <a:p>
            <a:fld id="{0A164282-434E-41D4-9582-783D542A7B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932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solidFill>
          <a:srgbClr val="61708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638425" y="5517221"/>
            <a:ext cx="5013325" cy="1026863"/>
          </a:xfrm>
        </p:spPr>
        <p:txBody>
          <a:bodyPr/>
          <a:lstStyle>
            <a:lvl1pPr>
              <a:defRPr>
                <a:solidFill>
                  <a:srgbClr val="BDCD2C"/>
                </a:solidFill>
              </a:defRPr>
            </a:lvl1pPr>
          </a:lstStyle>
          <a:p>
            <a:pPr lvl="0"/>
            <a:r>
              <a:rPr lang="en-US" dirty="0"/>
              <a:t>Presenter Name</a:t>
            </a:r>
          </a:p>
          <a:p>
            <a:pPr lvl="0"/>
            <a:r>
              <a:rPr lang="en-US" dirty="0"/>
              <a:t>Title/role</a:t>
            </a:r>
          </a:p>
        </p:txBody>
      </p:sp>
    </p:spTree>
    <p:extLst>
      <p:ext uri="{BB962C8B-B14F-4D97-AF65-F5344CB8AC3E}">
        <p14:creationId xmlns:p14="http://schemas.microsoft.com/office/powerpoint/2010/main" val="12761852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bg>
      <p:bgPr>
        <a:solidFill>
          <a:srgbClr val="1D43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8965271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solidFill>
          <a:srgbClr val="1D43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798" y="457199"/>
            <a:ext cx="4211227" cy="1936679"/>
          </a:xfrm>
        </p:spPr>
        <p:txBody>
          <a:bodyPr anchor="b"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457432" cy="4873625"/>
          </a:xfrm>
        </p:spPr>
        <p:txBody>
          <a:bodyPr/>
          <a:lstStyle>
            <a:lvl1pPr>
              <a:defRPr sz="3200">
                <a:latin typeface="+mj-lt"/>
              </a:defRPr>
            </a:lvl1pPr>
            <a:lvl2pPr>
              <a:defRPr sz="2800">
                <a:latin typeface="+mj-lt"/>
              </a:defRPr>
            </a:lvl2pPr>
            <a:lvl3pPr>
              <a:defRPr sz="2400">
                <a:latin typeface="+mj-lt"/>
              </a:defRPr>
            </a:lvl3pPr>
            <a:lvl4pPr>
              <a:defRPr sz="2000">
                <a:latin typeface="+mj-lt"/>
              </a:defRPr>
            </a:lvl4pPr>
            <a:lvl5pPr>
              <a:defRPr sz="2000">
                <a:latin typeface="+mj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0798" y="2604070"/>
            <a:ext cx="4211227" cy="3264917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897420" y="6256216"/>
            <a:ext cx="2743200" cy="365125"/>
          </a:xfrm>
          <a:prstGeom prst="rect">
            <a:avLst/>
          </a:prstGeom>
        </p:spPr>
        <p:txBody>
          <a:bodyPr/>
          <a:lstStyle/>
          <a:p>
            <a:fld id="{0A164282-434E-41D4-9582-783D542A7B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879244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6175" y="1122363"/>
            <a:ext cx="11034445" cy="2387600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6175" y="3602038"/>
            <a:ext cx="11034445" cy="1655762"/>
          </a:xfrm>
        </p:spPr>
        <p:txBody>
          <a:bodyPr>
            <a:normAutofit/>
          </a:bodyPr>
          <a:lstStyle>
            <a:lvl1pPr marL="0" indent="0" algn="l">
              <a:buNone/>
              <a:defRPr sz="3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44404073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897420" y="6256216"/>
            <a:ext cx="2743200" cy="365125"/>
          </a:xfrm>
          <a:prstGeom prst="rect">
            <a:avLst/>
          </a:prstGeom>
        </p:spPr>
        <p:txBody>
          <a:bodyPr/>
          <a:lstStyle/>
          <a:p>
            <a:fld id="{0A164282-434E-41D4-9582-783D542A7B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85276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0798" y="2111604"/>
            <a:ext cx="11079822" cy="39809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897420" y="6256216"/>
            <a:ext cx="2743200" cy="365125"/>
          </a:xfrm>
          <a:prstGeom prst="rect">
            <a:avLst/>
          </a:prstGeom>
        </p:spPr>
        <p:txBody>
          <a:bodyPr/>
          <a:lstStyle/>
          <a:p>
            <a:fld id="{0A164282-434E-41D4-9582-783D542A7B68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560388" y="1534096"/>
            <a:ext cx="11080750" cy="437594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000" cap="all" baseline="0"/>
            </a:lvl1pPr>
            <a:lvl5pPr>
              <a:defRPr/>
            </a:lvl5pPr>
          </a:lstStyle>
          <a:p>
            <a:pPr lvl="0"/>
            <a:r>
              <a:rPr lang="en-US" dirty="0"/>
              <a:t>Secondary refining headline</a:t>
            </a:r>
          </a:p>
        </p:txBody>
      </p:sp>
    </p:spTree>
    <p:extLst>
      <p:ext uri="{BB962C8B-B14F-4D97-AF65-F5344CB8AC3E}">
        <p14:creationId xmlns:p14="http://schemas.microsoft.com/office/powerpoint/2010/main" val="73707773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897420" y="6256216"/>
            <a:ext cx="2743200" cy="365125"/>
          </a:xfrm>
          <a:prstGeom prst="rect">
            <a:avLst/>
          </a:prstGeom>
        </p:spPr>
        <p:txBody>
          <a:bodyPr/>
          <a:lstStyle/>
          <a:p>
            <a:fld id="{0A164282-434E-41D4-9582-783D542A7B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95843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798" y="416497"/>
            <a:ext cx="11079822" cy="922110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897420" y="6256216"/>
            <a:ext cx="2743200" cy="365125"/>
          </a:xfrm>
          <a:prstGeom prst="rect">
            <a:avLst/>
          </a:prstGeom>
        </p:spPr>
        <p:txBody>
          <a:bodyPr/>
          <a:lstStyle/>
          <a:p>
            <a:fld id="{0A164282-434E-41D4-9582-783D542A7B68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 userDrawn="1"/>
        </p:nvGraphicFramePr>
        <p:xfrm>
          <a:off x="584200" y="1476596"/>
          <a:ext cx="11056420" cy="43203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641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41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641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641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44435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Heading</a:t>
                      </a:r>
                    </a:p>
                  </a:txBody>
                  <a:tcPr marL="137160" marR="137160" marT="137160" marB="13716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Heading</a:t>
                      </a:r>
                    </a:p>
                  </a:txBody>
                  <a:tcPr marL="137160" marR="137160" marT="137160" marB="13716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Heading</a:t>
                      </a:r>
                    </a:p>
                  </a:txBody>
                  <a:tcPr marL="137160" marR="137160" marT="137160" marB="13716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Heading</a:t>
                      </a:r>
                    </a:p>
                  </a:txBody>
                  <a:tcPr marL="137160" marR="137160" marT="137160" marB="13716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25319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3C454F"/>
                          </a:solidFill>
                        </a:rPr>
                        <a:t>Content</a:t>
                      </a:r>
                    </a:p>
                  </a:txBody>
                  <a:tcPr marL="137160" marR="137160" marT="137160" marB="13716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3C454F"/>
                          </a:solidFill>
                        </a:rPr>
                        <a:t>Content</a:t>
                      </a:r>
                    </a:p>
                    <a:p>
                      <a:endParaRPr lang="en-US" sz="1600" dirty="0">
                        <a:solidFill>
                          <a:srgbClr val="3C454F"/>
                        </a:solidFill>
                      </a:endParaRPr>
                    </a:p>
                  </a:txBody>
                  <a:tcPr marL="137160" marR="137160" marT="137160" marB="13716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3C454F"/>
                          </a:solidFill>
                        </a:rPr>
                        <a:t>Content</a:t>
                      </a:r>
                    </a:p>
                    <a:p>
                      <a:endParaRPr lang="en-US" sz="1600" dirty="0">
                        <a:solidFill>
                          <a:srgbClr val="3C454F"/>
                        </a:solidFill>
                      </a:endParaRPr>
                    </a:p>
                  </a:txBody>
                  <a:tcPr marL="137160" marR="137160" marT="137160" marB="13716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3C454F"/>
                          </a:solidFill>
                        </a:rPr>
                        <a:t>Content</a:t>
                      </a:r>
                    </a:p>
                    <a:p>
                      <a:endParaRPr lang="en-US" sz="1600" dirty="0">
                        <a:solidFill>
                          <a:srgbClr val="3C454F"/>
                        </a:solidFill>
                      </a:endParaRPr>
                    </a:p>
                  </a:txBody>
                  <a:tcPr marL="137160" marR="137160" marT="137160" marB="13716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2531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3C454F"/>
                          </a:solidFill>
                        </a:rPr>
                        <a:t>Content</a:t>
                      </a:r>
                    </a:p>
                    <a:p>
                      <a:endParaRPr lang="en-US" sz="1600" dirty="0">
                        <a:solidFill>
                          <a:srgbClr val="3C454F"/>
                        </a:solidFill>
                      </a:endParaRPr>
                    </a:p>
                  </a:txBody>
                  <a:tcPr marL="137160" marR="137160" marT="137160" marB="13716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3C454F"/>
                          </a:solidFill>
                        </a:rPr>
                        <a:t>Content</a:t>
                      </a:r>
                    </a:p>
                    <a:p>
                      <a:endParaRPr lang="en-US" sz="1600" dirty="0">
                        <a:solidFill>
                          <a:srgbClr val="3C454F"/>
                        </a:solidFill>
                      </a:endParaRPr>
                    </a:p>
                  </a:txBody>
                  <a:tcPr marL="137160" marR="137160" marT="137160" marB="13716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3C454F"/>
                          </a:solidFill>
                        </a:rPr>
                        <a:t>Content</a:t>
                      </a:r>
                    </a:p>
                    <a:p>
                      <a:endParaRPr lang="en-US" sz="1600" dirty="0">
                        <a:solidFill>
                          <a:srgbClr val="3C454F"/>
                        </a:solidFill>
                      </a:endParaRPr>
                    </a:p>
                  </a:txBody>
                  <a:tcPr marL="137160" marR="137160" marT="137160" marB="13716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3C454F"/>
                          </a:solidFill>
                        </a:rPr>
                        <a:t>Content</a:t>
                      </a:r>
                    </a:p>
                    <a:p>
                      <a:endParaRPr lang="en-US" sz="1600" dirty="0">
                        <a:solidFill>
                          <a:srgbClr val="3C454F"/>
                        </a:solidFill>
                      </a:endParaRPr>
                    </a:p>
                  </a:txBody>
                  <a:tcPr marL="137160" marR="137160" marT="137160" marB="13716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2531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3C454F"/>
                          </a:solidFill>
                        </a:rPr>
                        <a:t>Content</a:t>
                      </a:r>
                    </a:p>
                    <a:p>
                      <a:endParaRPr lang="en-US" sz="1600" dirty="0">
                        <a:solidFill>
                          <a:srgbClr val="3C454F"/>
                        </a:solidFill>
                      </a:endParaRPr>
                    </a:p>
                  </a:txBody>
                  <a:tcPr marL="137160" marR="137160" marT="137160" marB="13716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3C454F"/>
                          </a:solidFill>
                        </a:rPr>
                        <a:t>Content</a:t>
                      </a:r>
                    </a:p>
                    <a:p>
                      <a:endParaRPr lang="en-US" sz="1600" dirty="0">
                        <a:solidFill>
                          <a:srgbClr val="3C454F"/>
                        </a:solidFill>
                      </a:endParaRPr>
                    </a:p>
                  </a:txBody>
                  <a:tcPr marL="137160" marR="137160" marT="137160" marB="13716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3C454F"/>
                          </a:solidFill>
                        </a:rPr>
                        <a:t>Content</a:t>
                      </a:r>
                    </a:p>
                    <a:p>
                      <a:endParaRPr lang="en-US" sz="1600" dirty="0">
                        <a:solidFill>
                          <a:srgbClr val="3C454F"/>
                        </a:solidFill>
                      </a:endParaRPr>
                    </a:p>
                  </a:txBody>
                  <a:tcPr marL="137160" marR="137160" marT="137160" marB="13716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3C454F"/>
                          </a:solidFill>
                        </a:rPr>
                        <a:t>Content</a:t>
                      </a:r>
                    </a:p>
                    <a:p>
                      <a:endParaRPr lang="en-US" sz="1600" dirty="0">
                        <a:solidFill>
                          <a:srgbClr val="3C454F"/>
                        </a:solidFill>
                      </a:endParaRPr>
                    </a:p>
                  </a:txBody>
                  <a:tcPr marL="137160" marR="137160" marT="137160" marB="13716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2619110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903414" y="6256216"/>
            <a:ext cx="2743200" cy="365125"/>
          </a:xfrm>
          <a:prstGeom prst="rect">
            <a:avLst/>
          </a:prstGeom>
        </p:spPr>
        <p:txBody>
          <a:bodyPr/>
          <a:lstStyle/>
          <a:p>
            <a:fld id="{0A164282-434E-41D4-9582-783D542A7B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52460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76183206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798" y="457199"/>
            <a:ext cx="4211227" cy="1936679"/>
          </a:xfrm>
        </p:spPr>
        <p:txBody>
          <a:bodyPr anchor="b"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457432" cy="4873625"/>
          </a:xfrm>
        </p:spPr>
        <p:txBody>
          <a:bodyPr/>
          <a:lstStyle>
            <a:lvl1pPr>
              <a:defRPr sz="3200">
                <a:latin typeface="+mj-lt"/>
              </a:defRPr>
            </a:lvl1pPr>
            <a:lvl2pPr>
              <a:defRPr sz="2800">
                <a:latin typeface="+mj-lt"/>
              </a:defRPr>
            </a:lvl2pPr>
            <a:lvl3pPr>
              <a:defRPr sz="2400">
                <a:latin typeface="+mj-lt"/>
              </a:defRPr>
            </a:lvl3pPr>
            <a:lvl4pPr>
              <a:defRPr sz="2000">
                <a:latin typeface="+mj-lt"/>
              </a:defRPr>
            </a:lvl4pPr>
            <a:lvl5pPr>
              <a:defRPr sz="2000">
                <a:latin typeface="+mj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0798" y="2604070"/>
            <a:ext cx="4211227" cy="3264917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897420" y="6256216"/>
            <a:ext cx="2743200" cy="365125"/>
          </a:xfrm>
          <a:prstGeom prst="rect">
            <a:avLst/>
          </a:prstGeom>
        </p:spPr>
        <p:txBody>
          <a:bodyPr/>
          <a:lstStyle/>
          <a:p>
            <a:fld id="{0A164282-434E-41D4-9582-783D542A7B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5951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>
              <a:defRPr>
                <a:solidFill>
                  <a:srgbClr val="289FD7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638425" y="5517221"/>
            <a:ext cx="5013325" cy="1026863"/>
          </a:xfrm>
        </p:spPr>
        <p:txBody>
          <a:bodyPr/>
          <a:lstStyle>
            <a:lvl1pPr>
              <a:defRPr>
                <a:solidFill>
                  <a:srgbClr val="289FD7"/>
                </a:solidFill>
              </a:defRPr>
            </a:lvl1pPr>
          </a:lstStyle>
          <a:p>
            <a:pPr lvl="0"/>
            <a:r>
              <a:rPr lang="en-US" dirty="0"/>
              <a:t>Presenter Name</a:t>
            </a:r>
          </a:p>
          <a:p>
            <a:pPr lvl="0"/>
            <a:r>
              <a:rPr lang="en-US" dirty="0"/>
              <a:t>Title/role</a:t>
            </a:r>
          </a:p>
        </p:txBody>
      </p:sp>
    </p:spTree>
    <p:extLst>
      <p:ext uri="{BB962C8B-B14F-4D97-AF65-F5344CB8AC3E}">
        <p14:creationId xmlns:p14="http://schemas.microsoft.com/office/powerpoint/2010/main" val="106916201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6175" y="1122363"/>
            <a:ext cx="11034445" cy="2387600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6175" y="3602038"/>
            <a:ext cx="11034445" cy="1655762"/>
          </a:xfrm>
        </p:spPr>
        <p:txBody>
          <a:bodyPr>
            <a:normAutofit/>
          </a:bodyPr>
          <a:lstStyle>
            <a:lvl1pPr marL="0" indent="0" algn="l">
              <a:buNone/>
              <a:defRPr sz="3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46953167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897420" y="6256216"/>
            <a:ext cx="2743200" cy="365125"/>
          </a:xfrm>
          <a:prstGeom prst="rect">
            <a:avLst/>
          </a:prstGeom>
        </p:spPr>
        <p:txBody>
          <a:bodyPr/>
          <a:lstStyle/>
          <a:p>
            <a:fld id="{0A164282-434E-41D4-9582-783D542A7B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73621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0798" y="2111604"/>
            <a:ext cx="11079822" cy="39809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897420" y="6256216"/>
            <a:ext cx="2743200" cy="365125"/>
          </a:xfrm>
          <a:prstGeom prst="rect">
            <a:avLst/>
          </a:prstGeom>
        </p:spPr>
        <p:txBody>
          <a:bodyPr/>
          <a:lstStyle/>
          <a:p>
            <a:fld id="{0A164282-434E-41D4-9582-783D542A7B68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560388" y="1534096"/>
            <a:ext cx="11080750" cy="437594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000" cap="all" baseline="0"/>
            </a:lvl1pPr>
            <a:lvl5pPr>
              <a:defRPr/>
            </a:lvl5pPr>
          </a:lstStyle>
          <a:p>
            <a:pPr lvl="0"/>
            <a:r>
              <a:rPr lang="en-US" dirty="0"/>
              <a:t>Secondary refining headline</a:t>
            </a:r>
          </a:p>
        </p:txBody>
      </p:sp>
    </p:spTree>
    <p:extLst>
      <p:ext uri="{BB962C8B-B14F-4D97-AF65-F5344CB8AC3E}">
        <p14:creationId xmlns:p14="http://schemas.microsoft.com/office/powerpoint/2010/main" val="322957123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897420" y="6256216"/>
            <a:ext cx="2743200" cy="365125"/>
          </a:xfrm>
          <a:prstGeom prst="rect">
            <a:avLst/>
          </a:prstGeom>
        </p:spPr>
        <p:txBody>
          <a:bodyPr/>
          <a:lstStyle/>
          <a:p>
            <a:fld id="{0A164282-434E-41D4-9582-783D542A7B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240051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903414" y="6256216"/>
            <a:ext cx="2743200" cy="365125"/>
          </a:xfrm>
          <a:prstGeom prst="rect">
            <a:avLst/>
          </a:prstGeom>
        </p:spPr>
        <p:txBody>
          <a:bodyPr/>
          <a:lstStyle/>
          <a:p>
            <a:fld id="{0A164282-434E-41D4-9582-783D542A7B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804711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0373112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798" y="457199"/>
            <a:ext cx="4211227" cy="1936679"/>
          </a:xfrm>
        </p:spPr>
        <p:txBody>
          <a:bodyPr anchor="b"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457432" cy="4873625"/>
          </a:xfrm>
        </p:spPr>
        <p:txBody>
          <a:bodyPr/>
          <a:lstStyle>
            <a:lvl1pPr>
              <a:defRPr sz="3200">
                <a:latin typeface="+mj-lt"/>
              </a:defRPr>
            </a:lvl1pPr>
            <a:lvl2pPr>
              <a:defRPr sz="2800">
                <a:latin typeface="+mj-lt"/>
              </a:defRPr>
            </a:lvl2pPr>
            <a:lvl3pPr>
              <a:defRPr sz="2400">
                <a:latin typeface="+mj-lt"/>
              </a:defRPr>
            </a:lvl3pPr>
            <a:lvl4pPr>
              <a:defRPr sz="2000">
                <a:latin typeface="+mj-lt"/>
              </a:defRPr>
            </a:lvl4pPr>
            <a:lvl5pPr>
              <a:defRPr sz="2000">
                <a:latin typeface="+mj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0798" y="2604070"/>
            <a:ext cx="4211227" cy="3264917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897420" y="6256216"/>
            <a:ext cx="2743200" cy="365125"/>
          </a:xfrm>
          <a:prstGeom prst="rect">
            <a:avLst/>
          </a:prstGeom>
        </p:spPr>
        <p:txBody>
          <a:bodyPr/>
          <a:lstStyle/>
          <a:p>
            <a:fld id="{0A164282-434E-41D4-9582-783D542A7B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2822856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6D5B8E-D8C5-4D84-BA13-A6CBEAD737F9}" type="datetimeFigureOut">
              <a:rPr lang="en-US" smtClean="0"/>
              <a:t>1/15/2019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6DC12-DC60-4FC3-945C-9CE77A6252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127868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6D5B8E-D8C5-4D84-BA13-A6CBEAD737F9}" type="datetimeFigureOut">
              <a:rPr lang="en-US" smtClean="0"/>
              <a:t>1/15/2019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6DC12-DC60-4FC3-945C-9CE77A6252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4898040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6D5B8E-D8C5-4D84-BA13-A6CBEAD737F9}" type="datetimeFigureOut">
              <a:rPr lang="en-US" smtClean="0"/>
              <a:t>1/15/2019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6DC12-DC60-4FC3-945C-9CE77A6252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513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6175" y="1122363"/>
            <a:ext cx="11034445" cy="2387600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6175" y="3602038"/>
            <a:ext cx="11034445" cy="1655762"/>
          </a:xfrm>
        </p:spPr>
        <p:txBody>
          <a:bodyPr>
            <a:normAutofit/>
          </a:bodyPr>
          <a:lstStyle>
            <a:lvl1pPr marL="0" indent="0" algn="l">
              <a:buNone/>
              <a:defRPr sz="3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878425647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6D5B8E-D8C5-4D84-BA13-A6CBEAD737F9}" type="datetimeFigureOut">
              <a:rPr lang="en-US" smtClean="0"/>
              <a:t>1/15/2019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6DC12-DC60-4FC3-945C-9CE77A6252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197496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6D5B8E-D8C5-4D84-BA13-A6CBEAD737F9}" type="datetimeFigureOut">
              <a:rPr lang="en-US" smtClean="0"/>
              <a:t>1/15/2019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6DC12-DC60-4FC3-945C-9CE77A6252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654293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6D5B8E-D8C5-4D84-BA13-A6CBEAD737F9}" type="datetimeFigureOut">
              <a:rPr lang="en-US" smtClean="0"/>
              <a:t>1/15/2019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6DC12-DC60-4FC3-945C-9CE77A6252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470794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6D5B8E-D8C5-4D84-BA13-A6CBEAD737F9}" type="datetimeFigureOut">
              <a:rPr lang="en-US" smtClean="0"/>
              <a:t>1/15/2019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6DC12-DC60-4FC3-945C-9CE77A6252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066619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6D5B8E-D8C5-4D84-BA13-A6CBEAD737F9}" type="datetimeFigureOut">
              <a:rPr lang="en-US" smtClean="0"/>
              <a:t>1/15/2019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6DC12-DC60-4FC3-945C-9CE77A6252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746541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6D5B8E-D8C5-4D84-BA13-A6CBEAD737F9}" type="datetimeFigureOut">
              <a:rPr lang="en-US" smtClean="0"/>
              <a:t>1/15/2019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6DC12-DC60-4FC3-945C-9CE77A6252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332728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6D5B8E-D8C5-4D84-BA13-A6CBEAD737F9}" type="datetimeFigureOut">
              <a:rPr lang="en-US" smtClean="0"/>
              <a:t>1/15/2019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6DC12-DC60-4FC3-945C-9CE77A6252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99966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6D5B8E-D8C5-4D84-BA13-A6CBEAD737F9}" type="datetimeFigureOut">
              <a:rPr lang="en-US" smtClean="0"/>
              <a:t>1/15/2019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6DC12-DC60-4FC3-945C-9CE77A6252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648982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Build 2017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5462884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 bwMode="auto">
          <a:xfrm>
            <a:off x="1648" y="4863467"/>
            <a:ext cx="12190352" cy="1994533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451633" y="5253375"/>
            <a:ext cx="2596555" cy="114697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1632" y="470066"/>
            <a:ext cx="1423303" cy="30361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7523"/>
          <a:stretch/>
        </p:blipFill>
        <p:spPr>
          <a:xfrm>
            <a:off x="7599824" y="4863467"/>
            <a:ext cx="4592176" cy="199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3226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3878574"/>
            <a:ext cx="7171337" cy="1792326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MS logo white - EMF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1632" y="470067"/>
            <a:ext cx="1423303" cy="30482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3002"/>
          <a:stretch/>
        </p:blipFill>
        <p:spPr>
          <a:xfrm>
            <a:off x="7599824" y="4985515"/>
            <a:ext cx="4592176" cy="1872486"/>
          </a:xfrm>
          <a:prstGeom prst="rect">
            <a:avLst/>
          </a:prstGeom>
        </p:spPr>
      </p:pic>
      <p:sp>
        <p:nvSpPr>
          <p:cNvPr id="8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9233488" y="291069"/>
            <a:ext cx="2689274" cy="452654"/>
          </a:xfrm>
        </p:spPr>
        <p:txBody>
          <a:bodyPr/>
          <a:lstStyle>
            <a:lvl1pPr marL="0" marR="0" indent="0" algn="r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961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Session Code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277180" y="5923422"/>
            <a:ext cx="1601979" cy="651821"/>
          </a:xfrm>
          <a:prstGeom prst="rect">
            <a:avLst/>
          </a:prstGeom>
        </p:spPr>
        <p:txBody>
          <a:bodyPr wrap="none" lIns="179285" tIns="143428" rIns="179285" bIns="143428">
            <a:spAutoFit/>
          </a:bodyPr>
          <a:lstStyle/>
          <a:p>
            <a:r>
              <a:rPr lang="en-US" sz="2353" dirty="0">
                <a:gradFill>
                  <a:gsLst>
                    <a:gs pos="2597">
                      <a:schemeClr val="tx1"/>
                    </a:gs>
                    <a:gs pos="18182">
                      <a:schemeClr val="tx1"/>
                    </a:gs>
                  </a:gsLst>
                  <a:lin ang="5400000" scaled="1"/>
                </a:gradFill>
              </a:rPr>
              <a:t>#</a:t>
            </a:r>
            <a:r>
              <a:rPr lang="en-US" sz="2353" dirty="0" err="1">
                <a:gradFill>
                  <a:gsLst>
                    <a:gs pos="2597">
                      <a:schemeClr val="tx1"/>
                    </a:gs>
                    <a:gs pos="18182">
                      <a:schemeClr val="tx1"/>
                    </a:gs>
                  </a:gsLst>
                  <a:lin ang="5400000" scaled="1"/>
                </a:gradFill>
              </a:rPr>
              <a:t>MSBuild</a:t>
            </a:r>
            <a:endParaRPr lang="en-US" sz="2353" dirty="0">
              <a:gradFill>
                <a:gsLst>
                  <a:gs pos="2597">
                    <a:schemeClr val="tx1"/>
                  </a:gs>
                  <a:gs pos="18182">
                    <a:schemeClr val="tx1"/>
                  </a:gs>
                </a:gsLst>
                <a:lin ang="5400000" scaled="1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41671469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897420" y="6256216"/>
            <a:ext cx="2743200" cy="365125"/>
          </a:xfrm>
          <a:prstGeom prst="rect">
            <a:avLst/>
          </a:prstGeom>
        </p:spPr>
        <p:txBody>
          <a:bodyPr/>
          <a:lstStyle/>
          <a:p>
            <a:fld id="{0A164282-434E-41D4-9582-783D542A7B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904454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5078" cy="2263268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4097" indent="0">
              <a:buNone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4707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303" y="1187644"/>
            <a:ext cx="11655078" cy="226658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7739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7644"/>
            <a:ext cx="5378548" cy="2115402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941" b="0">
                <a:latin typeface="+mn-lt"/>
              </a:defRPr>
            </a:lvl1pPr>
            <a:lvl2pPr marL="250553" indent="0">
              <a:buFont typeface="Wingdings" panose="05000000000000000000" pitchFamily="2" charset="2"/>
              <a:buNone/>
              <a:defRPr sz="2353" b="0"/>
            </a:lvl2pPr>
            <a:lvl3pPr marL="441968" indent="0">
              <a:buFont typeface="Wingdings" panose="05000000000000000000" pitchFamily="2" charset="2"/>
              <a:buNone/>
              <a:tabLst/>
              <a:defRPr sz="2157" b="0"/>
            </a:lvl3pPr>
            <a:lvl4pPr marL="639608" indent="0">
              <a:buFont typeface="Wingdings" panose="05000000000000000000" pitchFamily="2" charset="2"/>
              <a:buNone/>
              <a:defRPr sz="2157" b="0"/>
            </a:lvl4pPr>
            <a:lvl5pPr marL="837250" indent="0">
              <a:buFont typeface="Wingdings" panose="05000000000000000000" pitchFamily="2" charset="2"/>
              <a:buNone/>
              <a:tabLst/>
              <a:defRPr sz="2157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7644"/>
            <a:ext cx="5378548" cy="2429576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2941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0553" indent="0">
              <a:buFont typeface="Arial" panose="020B0604020202020204" pitchFamily="34" charset="0"/>
              <a:buNone/>
              <a:defRPr lang="en-US" sz="2353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41968" indent="0">
              <a:buFont typeface="Arial" panose="020B0604020202020204" pitchFamily="34" charset="0"/>
              <a:buNone/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39608" indent="0">
              <a:buFont typeface="Arial" panose="020B0604020202020204" pitchFamily="34" charset="0"/>
              <a:buNone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37250" indent="0">
              <a:buFont typeface="Arial" panose="020B0604020202020204" pitchFamily="34" charset="0"/>
              <a:buNone/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04217" marR="0" lvl="0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Edit Master text styles</a:t>
            </a:r>
          </a:p>
          <a:p>
            <a:pPr marL="504217" marR="0" lvl="1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Second level</a:t>
            </a:r>
          </a:p>
          <a:p>
            <a:pPr marL="504217" marR="0" lvl="2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Third level</a:t>
            </a:r>
          </a:p>
          <a:p>
            <a:pPr marL="504217" marR="0" lvl="3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Fourth level</a:t>
            </a:r>
          </a:p>
          <a:p>
            <a:pPr marL="504217" marR="0" lvl="4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0027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7644"/>
            <a:ext cx="5378548" cy="2115402"/>
          </a:xfrm>
        </p:spPr>
        <p:txBody>
          <a:bodyPr wrap="square">
            <a:spAutoFit/>
          </a:bodyPr>
          <a:lstStyle>
            <a:lvl1pPr marL="227209" indent="-227209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941" b="0">
                <a:latin typeface="+mn-lt"/>
              </a:defRPr>
            </a:lvl1pPr>
            <a:lvl2pPr marL="418625" indent="-168072">
              <a:buFont typeface="Wingdings" panose="05000000000000000000" pitchFamily="2" charset="2"/>
              <a:buChar char=""/>
              <a:defRPr sz="2353" b="0"/>
            </a:lvl2pPr>
            <a:lvl3pPr marL="627160" indent="-185191">
              <a:buFont typeface="Wingdings" panose="05000000000000000000" pitchFamily="2" charset="2"/>
              <a:buChar char=""/>
              <a:tabLst/>
              <a:defRPr sz="2157" b="0"/>
            </a:lvl3pPr>
            <a:lvl4pPr marL="812350" indent="-172742">
              <a:buFont typeface="Wingdings" panose="05000000000000000000" pitchFamily="2" charset="2"/>
              <a:buChar char=""/>
              <a:defRPr sz="2157" b="0"/>
            </a:lvl4pPr>
            <a:lvl5pPr marL="1003766" indent="-166517">
              <a:buFont typeface="Wingdings" panose="05000000000000000000" pitchFamily="2" charset="2"/>
              <a:buChar char=""/>
              <a:tabLst/>
              <a:defRPr sz="2157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7644"/>
            <a:ext cx="5378548" cy="2429576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lang="en-US" sz="2941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86698" indent="-336145">
              <a:defRPr lang="en-US" sz="2353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78113" indent="-336145"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75753" indent="-336145"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73395" indent="-336145"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27209" marR="0" lvl="0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Edit Master text styles</a:t>
            </a:r>
          </a:p>
          <a:p>
            <a:pPr marL="227209" marR="0" lvl="1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Second level</a:t>
            </a:r>
          </a:p>
          <a:p>
            <a:pPr marL="227209" marR="0" lvl="2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Third level</a:t>
            </a:r>
          </a:p>
          <a:p>
            <a:pPr marL="227209" marR="0" lvl="3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Fourth level</a:t>
            </a:r>
          </a:p>
          <a:p>
            <a:pPr marL="227209" marR="0" lvl="4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9895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480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9860674" cy="724246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0180203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058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8555430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2164523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16976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686648"/>
            <a:ext cx="4795873" cy="1484704"/>
          </a:xfrm>
        </p:spPr>
        <p:txBody>
          <a:bodyPr wrap="square" anchor="ctr">
            <a:spAutoFit/>
          </a:bodyPr>
          <a:lstStyle>
            <a:lvl1pPr>
              <a:defRPr sz="4705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Square photo layout</a:t>
            </a:r>
          </a:p>
        </p:txBody>
      </p:sp>
      <p:sp>
        <p:nvSpPr>
          <p:cNvPr id="6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334350" y="0"/>
            <a:ext cx="6857650" cy="68561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2528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0798" y="2111604"/>
            <a:ext cx="11079822" cy="39809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897420" y="6256216"/>
            <a:ext cx="2743200" cy="365125"/>
          </a:xfrm>
          <a:prstGeom prst="rect">
            <a:avLst/>
          </a:prstGeom>
        </p:spPr>
        <p:txBody>
          <a:bodyPr/>
          <a:lstStyle/>
          <a:p>
            <a:fld id="{0A164282-434E-41D4-9582-783D542A7B68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560388" y="1534096"/>
            <a:ext cx="11080750" cy="437594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000" cap="all" baseline="0"/>
            </a:lvl1pPr>
            <a:lvl5pPr>
              <a:defRPr/>
            </a:lvl5pPr>
          </a:lstStyle>
          <a:p>
            <a:pPr lvl="0"/>
            <a:r>
              <a:rPr lang="en-US" dirty="0"/>
              <a:t>Secondary refining headline</a:t>
            </a:r>
          </a:p>
        </p:txBody>
      </p:sp>
    </p:spTree>
    <p:extLst>
      <p:ext uri="{BB962C8B-B14F-4D97-AF65-F5344CB8AC3E}">
        <p14:creationId xmlns:p14="http://schemas.microsoft.com/office/powerpoint/2010/main" val="4246363931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47237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663361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2225866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6500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40" y="6099190"/>
            <a:ext cx="4482124" cy="46774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79285" rIns="179285" bIns="179285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MS logo white - EMF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1632" y="470067"/>
            <a:ext cx="1423303" cy="30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5404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6687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320828"/>
          </a:xfrm>
        </p:spPr>
        <p:txBody>
          <a:bodyPr>
            <a:spAutoFit/>
          </a:bodyPr>
          <a:lstStyle>
            <a:lvl1pPr>
              <a:defRPr sz="3921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826633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897420" y="6256216"/>
            <a:ext cx="2743200" cy="365125"/>
          </a:xfrm>
          <a:prstGeom prst="rect">
            <a:avLst/>
          </a:prstGeom>
        </p:spPr>
        <p:txBody>
          <a:bodyPr/>
          <a:lstStyle/>
          <a:p>
            <a:fld id="{0A164282-434E-41D4-9582-783D542A7B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5615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10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5" Type="http://schemas.openxmlformats.org/officeDocument/2006/relationships/slideLayout" Target="../slideLayouts/slideLayout30.xml"/><Relationship Id="rId10" Type="http://schemas.openxmlformats.org/officeDocument/2006/relationships/image" Target="../media/image1.emf"/><Relationship Id="rId4" Type="http://schemas.openxmlformats.org/officeDocument/2006/relationships/slideLayout" Target="../slideLayouts/slideLayout29.xml"/><Relationship Id="rId9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8.xml"/><Relationship Id="rId10" Type="http://schemas.openxmlformats.org/officeDocument/2006/relationships/image" Target="../media/image1.emf"/><Relationship Id="rId4" Type="http://schemas.openxmlformats.org/officeDocument/2006/relationships/slideLayout" Target="../slideLayouts/slideLayout37.xml"/><Relationship Id="rId9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9.xml"/><Relationship Id="rId3" Type="http://schemas.openxmlformats.org/officeDocument/2006/relationships/slideLayout" Target="../slideLayouts/slideLayout44.xml"/><Relationship Id="rId7" Type="http://schemas.openxmlformats.org/officeDocument/2006/relationships/slideLayout" Target="../slideLayouts/slideLayout48.xml"/><Relationship Id="rId2" Type="http://schemas.openxmlformats.org/officeDocument/2006/relationships/slideLayout" Target="../slideLayouts/slideLayout43.xml"/><Relationship Id="rId1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6.xml"/><Relationship Id="rId10" Type="http://schemas.openxmlformats.org/officeDocument/2006/relationships/image" Target="../media/image1.emf"/><Relationship Id="rId4" Type="http://schemas.openxmlformats.org/officeDocument/2006/relationships/slideLayout" Target="../slideLayouts/slideLayout45.xml"/><Relationship Id="rId9" Type="http://schemas.openxmlformats.org/officeDocument/2006/relationships/theme" Target="../theme/theme6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theme" Target="../theme/theme7.xml"/><Relationship Id="rId3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6.xml"/><Relationship Id="rId2" Type="http://schemas.openxmlformats.org/officeDocument/2006/relationships/slideLayout" Target="../slideLayouts/slideLayout51.xml"/><Relationship Id="rId1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5.xml"/><Relationship Id="rId5" Type="http://schemas.openxmlformats.org/officeDocument/2006/relationships/slideLayout" Target="../slideLayouts/slideLayout54.xml"/><Relationship Id="rId4" Type="http://schemas.openxmlformats.org/officeDocument/2006/relationships/slideLayout" Target="../slideLayouts/slideLayout53.xml"/><Relationship Id="rId9" Type="http://schemas.openxmlformats.org/officeDocument/2006/relationships/image" Target="../media/image1.emf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4.xml"/><Relationship Id="rId3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3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58.xml"/><Relationship Id="rId1" Type="http://schemas.openxmlformats.org/officeDocument/2006/relationships/slideLayout" Target="../slideLayouts/slideLayout57.xml"/><Relationship Id="rId6" Type="http://schemas.openxmlformats.org/officeDocument/2006/relationships/slideLayout" Target="../slideLayouts/slideLayout62.xml"/><Relationship Id="rId11" Type="http://schemas.openxmlformats.org/officeDocument/2006/relationships/slideLayout" Target="../slideLayouts/slideLayout67.xml"/><Relationship Id="rId5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66.xml"/><Relationship Id="rId4" Type="http://schemas.openxmlformats.org/officeDocument/2006/relationships/slideLayout" Target="../slideLayouts/slideLayout60.xml"/><Relationship Id="rId9" Type="http://schemas.openxmlformats.org/officeDocument/2006/relationships/slideLayout" Target="../slideLayouts/slideLayout65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5.xml"/><Relationship Id="rId13" Type="http://schemas.openxmlformats.org/officeDocument/2006/relationships/slideLayout" Target="../slideLayouts/slideLayout80.xml"/><Relationship Id="rId18" Type="http://schemas.openxmlformats.org/officeDocument/2006/relationships/slideLayout" Target="../slideLayouts/slideLayout85.xml"/><Relationship Id="rId3" Type="http://schemas.openxmlformats.org/officeDocument/2006/relationships/slideLayout" Target="../slideLayouts/slideLayout70.xml"/><Relationship Id="rId7" Type="http://schemas.openxmlformats.org/officeDocument/2006/relationships/slideLayout" Target="../slideLayouts/slideLayout74.xml"/><Relationship Id="rId12" Type="http://schemas.openxmlformats.org/officeDocument/2006/relationships/slideLayout" Target="../slideLayouts/slideLayout79.xml"/><Relationship Id="rId17" Type="http://schemas.openxmlformats.org/officeDocument/2006/relationships/slideLayout" Target="../slideLayouts/slideLayout84.xml"/><Relationship Id="rId2" Type="http://schemas.openxmlformats.org/officeDocument/2006/relationships/slideLayout" Target="../slideLayouts/slideLayout69.xml"/><Relationship Id="rId16" Type="http://schemas.openxmlformats.org/officeDocument/2006/relationships/slideLayout" Target="../slideLayouts/slideLayout83.xml"/><Relationship Id="rId20" Type="http://schemas.openxmlformats.org/officeDocument/2006/relationships/image" Target="../media/image3.emf"/><Relationship Id="rId1" Type="http://schemas.openxmlformats.org/officeDocument/2006/relationships/slideLayout" Target="../slideLayouts/slideLayout68.xml"/><Relationship Id="rId6" Type="http://schemas.openxmlformats.org/officeDocument/2006/relationships/slideLayout" Target="../slideLayouts/slideLayout73.xml"/><Relationship Id="rId11" Type="http://schemas.openxmlformats.org/officeDocument/2006/relationships/slideLayout" Target="../slideLayouts/slideLayout78.xml"/><Relationship Id="rId5" Type="http://schemas.openxmlformats.org/officeDocument/2006/relationships/slideLayout" Target="../slideLayouts/slideLayout72.xml"/><Relationship Id="rId15" Type="http://schemas.openxmlformats.org/officeDocument/2006/relationships/slideLayout" Target="../slideLayouts/slideLayout82.xml"/><Relationship Id="rId10" Type="http://schemas.openxmlformats.org/officeDocument/2006/relationships/slideLayout" Target="../slideLayouts/slideLayout77.xml"/><Relationship Id="rId19" Type="http://schemas.openxmlformats.org/officeDocument/2006/relationships/theme" Target="../theme/theme9.xml"/><Relationship Id="rId4" Type="http://schemas.openxmlformats.org/officeDocument/2006/relationships/slideLayout" Target="../slideLayouts/slideLayout71.xml"/><Relationship Id="rId9" Type="http://schemas.openxmlformats.org/officeDocument/2006/relationships/slideLayout" Target="../slideLayouts/slideLayout76.xml"/><Relationship Id="rId14" Type="http://schemas.openxmlformats.org/officeDocument/2006/relationships/slideLayout" Target="../slideLayouts/slideLayout8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289F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36150" y="376587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Topic/Title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39829" y="5363109"/>
            <a:ext cx="5911921" cy="8138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Presenter Name</a:t>
            </a:r>
          </a:p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8863273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67" r:id="rId2"/>
    <p:sldLayoutId id="2147483768" r:id="rId3"/>
    <p:sldLayoutId id="2147483769" r:id="rId4"/>
    <p:sldLayoutId id="2147483770" r:id="rId5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9600" kern="1200">
          <a:solidFill>
            <a:schemeClr val="bg1"/>
          </a:solidFill>
          <a:latin typeface="Segoe UI Light" panose="020B0502040204020203" pitchFamily="34" charset="0"/>
          <a:ea typeface="+mj-ea"/>
          <a:cs typeface="Segoe UI Light" panose="020B0502040204020203" pitchFamily="34" charset="0"/>
        </a:defRPr>
      </a:lvl1pPr>
    </p:titleStyle>
    <p:bodyStyle>
      <a:lvl1pPr marL="0" indent="0" algn="r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1800" b="0" kern="1200">
          <a:solidFill>
            <a:srgbClr val="1D4380"/>
          </a:solidFill>
          <a:latin typeface="Segoe UI Semibold" panose="020B0702040204020203" pitchFamily="34" charset="0"/>
          <a:ea typeface="+mn-ea"/>
          <a:cs typeface="Segoe UI Semibold" panose="020B070204020402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71B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60798" y="416496"/>
            <a:ext cx="1107982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0798" y="1876996"/>
            <a:ext cx="11079822" cy="42155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633" y="-1916710"/>
            <a:ext cx="1916710" cy="1916710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2516172" y="-1299953"/>
            <a:ext cx="848413" cy="683197"/>
          </a:xfrm>
          <a:prstGeom prst="rect">
            <a:avLst/>
          </a:prstGeom>
          <a:solidFill>
            <a:srgbClr val="289F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3468279" y="-1299953"/>
            <a:ext cx="848413" cy="683197"/>
          </a:xfrm>
          <a:prstGeom prst="rect">
            <a:avLst/>
          </a:prstGeom>
          <a:solidFill>
            <a:srgbClr val="80B9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4467521" y="-1299953"/>
            <a:ext cx="848413" cy="683197"/>
          </a:xfrm>
          <a:prstGeom prst="rect">
            <a:avLst/>
          </a:prstGeom>
          <a:solidFill>
            <a:srgbClr val="3C45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5400774" y="-1299953"/>
            <a:ext cx="848413" cy="683197"/>
          </a:xfrm>
          <a:prstGeom prst="rect">
            <a:avLst/>
          </a:prstGeom>
          <a:solidFill>
            <a:srgbClr val="E34F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6334027" y="-1299953"/>
            <a:ext cx="848413" cy="683197"/>
          </a:xfrm>
          <a:prstGeom prst="rect">
            <a:avLst/>
          </a:prstGeom>
          <a:solidFill>
            <a:srgbClr val="0171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7304987" y="-1299953"/>
            <a:ext cx="848413" cy="683197"/>
          </a:xfrm>
          <a:prstGeom prst="rect">
            <a:avLst/>
          </a:prstGeom>
          <a:solidFill>
            <a:srgbClr val="1D43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 userDrawn="1"/>
        </p:nvSpPr>
        <p:spPr>
          <a:xfrm>
            <a:off x="1" y="0"/>
            <a:ext cx="123290" cy="6858000"/>
          </a:xfrm>
          <a:prstGeom prst="rect">
            <a:avLst/>
          </a:prstGeom>
          <a:solidFill>
            <a:srgbClr val="289F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8897420" y="627415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289FD7"/>
                </a:solidFill>
                <a:latin typeface="+mj-lt"/>
              </a:defRPr>
            </a:lvl1pPr>
          </a:lstStyle>
          <a:p>
            <a:fld id="{0D099E2A-118A-4377-8F98-2DF40BCBA9F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469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73" r:id="rId3"/>
    <p:sldLayoutId id="2147483720" r:id="rId4"/>
    <p:sldLayoutId id="2147483779" r:id="rId5"/>
    <p:sldLayoutId id="2147483721" r:id="rId6"/>
    <p:sldLayoutId id="2147483726" r:id="rId7"/>
    <p:sldLayoutId id="2147483722" r:id="rId8"/>
    <p:sldLayoutId id="2147483810" r:id="rId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32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61BE4E-1F91-49DA-A204-28A383D68637}" type="datetimeFigureOut">
              <a:rPr lang="en-US" smtClean="0"/>
              <a:t>1/15/2019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19EE40-9F35-411C-8984-5CAB3ACA7A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5673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9" r:id="rId1"/>
    <p:sldLayoutId id="2147483800" r:id="rId2"/>
    <p:sldLayoutId id="2147483801" r:id="rId3"/>
    <p:sldLayoutId id="2147483802" r:id="rId4"/>
    <p:sldLayoutId id="2147483803" r:id="rId5"/>
    <p:sldLayoutId id="2147483804" r:id="rId6"/>
    <p:sldLayoutId id="2147483805" r:id="rId7"/>
    <p:sldLayoutId id="2147483806" r:id="rId8"/>
    <p:sldLayoutId id="2147483807" r:id="rId9"/>
    <p:sldLayoutId id="2147483808" r:id="rId10"/>
    <p:sldLayoutId id="214748380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C45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60798" y="416496"/>
            <a:ext cx="1107982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0798" y="1876996"/>
            <a:ext cx="11079822" cy="42155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633" y="-1916710"/>
            <a:ext cx="1916710" cy="1916710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2516172" y="-1299953"/>
            <a:ext cx="848413" cy="683197"/>
          </a:xfrm>
          <a:prstGeom prst="rect">
            <a:avLst/>
          </a:prstGeom>
          <a:solidFill>
            <a:srgbClr val="289F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3468279" y="-1299953"/>
            <a:ext cx="848413" cy="683197"/>
          </a:xfrm>
          <a:prstGeom prst="rect">
            <a:avLst/>
          </a:prstGeom>
          <a:solidFill>
            <a:srgbClr val="80B9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4467521" y="-1299953"/>
            <a:ext cx="848413" cy="683197"/>
          </a:xfrm>
          <a:prstGeom prst="rect">
            <a:avLst/>
          </a:prstGeom>
          <a:solidFill>
            <a:srgbClr val="3C45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5400774" y="-1299953"/>
            <a:ext cx="848413" cy="683197"/>
          </a:xfrm>
          <a:prstGeom prst="rect">
            <a:avLst/>
          </a:prstGeom>
          <a:solidFill>
            <a:srgbClr val="E34F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6334027" y="-1299953"/>
            <a:ext cx="848413" cy="683197"/>
          </a:xfrm>
          <a:prstGeom prst="rect">
            <a:avLst/>
          </a:prstGeom>
          <a:solidFill>
            <a:srgbClr val="0171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7304987" y="-1299953"/>
            <a:ext cx="848413" cy="683197"/>
          </a:xfrm>
          <a:prstGeom prst="rect">
            <a:avLst/>
          </a:prstGeom>
          <a:solidFill>
            <a:srgbClr val="1D43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lide Number Placeholder 5"/>
          <p:cNvSpPr txBox="1">
            <a:spLocks/>
          </p:cNvSpPr>
          <p:nvPr userDrawn="1"/>
        </p:nvSpPr>
        <p:spPr>
          <a:xfrm>
            <a:off x="560798" y="625621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2000" kern="1200">
                <a:solidFill>
                  <a:srgbClr val="289FD7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>
                <a:solidFill>
                  <a:srgbClr val="617081"/>
                </a:solidFill>
              </a:rPr>
              <a:t>Microsoft Azure</a:t>
            </a:r>
          </a:p>
        </p:txBody>
      </p:sp>
      <p:sp>
        <p:nvSpPr>
          <p:cNvPr id="15" name="Rectangle 14"/>
          <p:cNvSpPr/>
          <p:nvPr userDrawn="1"/>
        </p:nvSpPr>
        <p:spPr>
          <a:xfrm>
            <a:off x="1" y="0"/>
            <a:ext cx="123290" cy="6858000"/>
          </a:xfrm>
          <a:prstGeom prst="rect">
            <a:avLst/>
          </a:prstGeom>
          <a:solidFill>
            <a:srgbClr val="6170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8897420" y="627415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mtClean="0">
                <a:solidFill>
                  <a:srgbClr val="617081"/>
                </a:solidFill>
              </a:defRPr>
            </a:lvl1pPr>
          </a:lstStyle>
          <a:p>
            <a:fld id="{0D099E2A-118A-4377-8F98-2DF40BCBA9F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15862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5" r:id="rId1"/>
    <p:sldLayoutId id="2147483736" r:id="rId2"/>
    <p:sldLayoutId id="2147483775" r:id="rId3"/>
    <p:sldLayoutId id="2147483737" r:id="rId4"/>
    <p:sldLayoutId id="2147483781" r:id="rId5"/>
    <p:sldLayoutId id="2147483738" r:id="rId6"/>
    <p:sldLayoutId id="2147483739" r:id="rId7"/>
    <p:sldLayoutId id="2147483740" r:id="rId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>
          <a:solidFill>
            <a:srgbClr val="289FD7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32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1D43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60798" y="416496"/>
            <a:ext cx="1107982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0798" y="1876996"/>
            <a:ext cx="11079822" cy="42155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633" y="-1916710"/>
            <a:ext cx="1916710" cy="1916710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2516172" y="-1299953"/>
            <a:ext cx="848413" cy="683197"/>
          </a:xfrm>
          <a:prstGeom prst="rect">
            <a:avLst/>
          </a:prstGeom>
          <a:solidFill>
            <a:srgbClr val="289F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3468279" y="-1299953"/>
            <a:ext cx="848413" cy="683197"/>
          </a:xfrm>
          <a:prstGeom prst="rect">
            <a:avLst/>
          </a:prstGeom>
          <a:solidFill>
            <a:srgbClr val="80B9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4467521" y="-1299953"/>
            <a:ext cx="848413" cy="683197"/>
          </a:xfrm>
          <a:prstGeom prst="rect">
            <a:avLst/>
          </a:prstGeom>
          <a:solidFill>
            <a:srgbClr val="3C45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5400774" y="-1299953"/>
            <a:ext cx="848413" cy="683197"/>
          </a:xfrm>
          <a:prstGeom prst="rect">
            <a:avLst/>
          </a:prstGeom>
          <a:solidFill>
            <a:srgbClr val="E34F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6334027" y="-1299953"/>
            <a:ext cx="848413" cy="683197"/>
          </a:xfrm>
          <a:prstGeom prst="rect">
            <a:avLst/>
          </a:prstGeom>
          <a:solidFill>
            <a:srgbClr val="0171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7304987" y="-1299953"/>
            <a:ext cx="848413" cy="683197"/>
          </a:xfrm>
          <a:prstGeom prst="rect">
            <a:avLst/>
          </a:prstGeom>
          <a:solidFill>
            <a:srgbClr val="1D43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lide Number Placeholder 5"/>
          <p:cNvSpPr txBox="1">
            <a:spLocks/>
          </p:cNvSpPr>
          <p:nvPr userDrawn="1"/>
        </p:nvSpPr>
        <p:spPr>
          <a:xfrm>
            <a:off x="560798" y="625621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2000" kern="1200">
                <a:solidFill>
                  <a:srgbClr val="289FD7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>
                <a:solidFill>
                  <a:srgbClr val="0171B0"/>
                </a:solidFill>
              </a:rPr>
              <a:t>Microsoft Azure</a:t>
            </a:r>
          </a:p>
        </p:txBody>
      </p:sp>
      <p:sp>
        <p:nvSpPr>
          <p:cNvPr id="15" name="Rectangle 14"/>
          <p:cNvSpPr/>
          <p:nvPr userDrawn="1"/>
        </p:nvSpPr>
        <p:spPr>
          <a:xfrm>
            <a:off x="1" y="0"/>
            <a:ext cx="123290" cy="6858000"/>
          </a:xfrm>
          <a:prstGeom prst="rect">
            <a:avLst/>
          </a:prstGeom>
          <a:solidFill>
            <a:srgbClr val="0171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8897420" y="627415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mtClean="0">
                <a:solidFill>
                  <a:srgbClr val="0171B0"/>
                </a:solidFill>
              </a:defRPr>
            </a:lvl1pPr>
          </a:lstStyle>
          <a:p>
            <a:fld id="{0D099E2A-118A-4377-8F98-2DF40BCBA9F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73685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2" r:id="rId1"/>
    <p:sldLayoutId id="2147483743" r:id="rId2"/>
    <p:sldLayoutId id="2147483776" r:id="rId3"/>
    <p:sldLayoutId id="2147483744" r:id="rId4"/>
    <p:sldLayoutId id="2147483782" r:id="rId5"/>
    <p:sldLayoutId id="2147483745" r:id="rId6"/>
    <p:sldLayoutId id="2147483746" r:id="rId7"/>
    <p:sldLayoutId id="2147483747" r:id="rId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>
          <a:solidFill>
            <a:srgbClr val="289FD7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32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60798" y="416496"/>
            <a:ext cx="1107982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0798" y="1876996"/>
            <a:ext cx="11079822" cy="42155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633" y="-1916710"/>
            <a:ext cx="1916710" cy="1916710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2516172" y="-1299953"/>
            <a:ext cx="848413" cy="683197"/>
          </a:xfrm>
          <a:prstGeom prst="rect">
            <a:avLst/>
          </a:prstGeom>
          <a:solidFill>
            <a:srgbClr val="289F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3468279" y="-1299953"/>
            <a:ext cx="848413" cy="683197"/>
          </a:xfrm>
          <a:prstGeom prst="rect">
            <a:avLst/>
          </a:prstGeom>
          <a:solidFill>
            <a:srgbClr val="80B9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4467521" y="-1299953"/>
            <a:ext cx="848413" cy="683197"/>
          </a:xfrm>
          <a:prstGeom prst="rect">
            <a:avLst/>
          </a:prstGeom>
          <a:solidFill>
            <a:srgbClr val="3C45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5400774" y="-1299953"/>
            <a:ext cx="848413" cy="683197"/>
          </a:xfrm>
          <a:prstGeom prst="rect">
            <a:avLst/>
          </a:prstGeom>
          <a:solidFill>
            <a:srgbClr val="E34F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6334027" y="-1299953"/>
            <a:ext cx="848413" cy="683197"/>
          </a:xfrm>
          <a:prstGeom prst="rect">
            <a:avLst/>
          </a:prstGeom>
          <a:solidFill>
            <a:srgbClr val="0171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7304987" y="-1299953"/>
            <a:ext cx="848413" cy="683197"/>
          </a:xfrm>
          <a:prstGeom prst="rect">
            <a:avLst/>
          </a:prstGeom>
          <a:solidFill>
            <a:srgbClr val="1D43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lide Number Placeholder 5"/>
          <p:cNvSpPr txBox="1">
            <a:spLocks/>
          </p:cNvSpPr>
          <p:nvPr userDrawn="1"/>
        </p:nvSpPr>
        <p:spPr>
          <a:xfrm>
            <a:off x="560798" y="625621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2000" kern="1200">
                <a:solidFill>
                  <a:srgbClr val="289FD7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>
                <a:solidFill>
                  <a:srgbClr val="289FD7"/>
                </a:solidFill>
              </a:rPr>
              <a:t>Microsoft Azure</a:t>
            </a:r>
          </a:p>
        </p:txBody>
      </p:sp>
      <p:sp>
        <p:nvSpPr>
          <p:cNvPr id="15" name="Rectangle 14"/>
          <p:cNvSpPr/>
          <p:nvPr userDrawn="1"/>
        </p:nvSpPr>
        <p:spPr>
          <a:xfrm>
            <a:off x="1" y="0"/>
            <a:ext cx="123290" cy="6858000"/>
          </a:xfrm>
          <a:prstGeom prst="rect">
            <a:avLst/>
          </a:prstGeom>
          <a:solidFill>
            <a:srgbClr val="6170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8897420" y="627415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mtClean="0">
                <a:solidFill>
                  <a:srgbClr val="289FD7"/>
                </a:solidFill>
              </a:defRPr>
            </a:lvl1pPr>
          </a:lstStyle>
          <a:p>
            <a:fld id="{0D099E2A-118A-4377-8F98-2DF40BCBA9F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90254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9" r:id="rId1"/>
    <p:sldLayoutId id="2147483750" r:id="rId2"/>
    <p:sldLayoutId id="2147483777" r:id="rId3"/>
    <p:sldLayoutId id="2147483751" r:id="rId4"/>
    <p:sldLayoutId id="2147483783" r:id="rId5"/>
    <p:sldLayoutId id="2147483752" r:id="rId6"/>
    <p:sldLayoutId id="2147483753" r:id="rId7"/>
    <p:sldLayoutId id="2147483754" r:id="rId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>
          <a:solidFill>
            <a:srgbClr val="289FD7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rgbClr val="61708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3200" kern="1200">
          <a:solidFill>
            <a:srgbClr val="61708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rgbClr val="61708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61708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61708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60798" y="416496"/>
            <a:ext cx="1107982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0798" y="1876996"/>
            <a:ext cx="11079822" cy="42155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633" y="-1916710"/>
            <a:ext cx="1916710" cy="1916710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2516172" y="-1299953"/>
            <a:ext cx="848413" cy="683197"/>
          </a:xfrm>
          <a:prstGeom prst="rect">
            <a:avLst/>
          </a:prstGeom>
          <a:solidFill>
            <a:srgbClr val="289F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3468279" y="-1299953"/>
            <a:ext cx="848413" cy="683197"/>
          </a:xfrm>
          <a:prstGeom prst="rect">
            <a:avLst/>
          </a:prstGeom>
          <a:solidFill>
            <a:srgbClr val="80B9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4467521" y="-1299953"/>
            <a:ext cx="848413" cy="683197"/>
          </a:xfrm>
          <a:prstGeom prst="rect">
            <a:avLst/>
          </a:prstGeom>
          <a:solidFill>
            <a:srgbClr val="3C45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5400774" y="-1299953"/>
            <a:ext cx="848413" cy="683197"/>
          </a:xfrm>
          <a:prstGeom prst="rect">
            <a:avLst/>
          </a:prstGeom>
          <a:solidFill>
            <a:srgbClr val="E34F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6334027" y="-1299953"/>
            <a:ext cx="848413" cy="683197"/>
          </a:xfrm>
          <a:prstGeom prst="rect">
            <a:avLst/>
          </a:prstGeom>
          <a:solidFill>
            <a:srgbClr val="0171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7304987" y="-1299953"/>
            <a:ext cx="848413" cy="683197"/>
          </a:xfrm>
          <a:prstGeom prst="rect">
            <a:avLst/>
          </a:prstGeom>
          <a:solidFill>
            <a:srgbClr val="1D43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lide Number Placeholder 5"/>
          <p:cNvSpPr txBox="1">
            <a:spLocks/>
          </p:cNvSpPr>
          <p:nvPr userDrawn="1"/>
        </p:nvSpPr>
        <p:spPr>
          <a:xfrm>
            <a:off x="560798" y="625621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2000" kern="1200">
                <a:solidFill>
                  <a:srgbClr val="289FD7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>
                <a:solidFill>
                  <a:srgbClr val="617081"/>
                </a:solidFill>
              </a:rPr>
              <a:t>Microsoft Azure</a:t>
            </a:r>
          </a:p>
        </p:txBody>
      </p:sp>
      <p:sp>
        <p:nvSpPr>
          <p:cNvPr id="15" name="Rectangle 14"/>
          <p:cNvSpPr/>
          <p:nvPr userDrawn="1"/>
        </p:nvSpPr>
        <p:spPr>
          <a:xfrm>
            <a:off x="1" y="0"/>
            <a:ext cx="123290" cy="6858000"/>
          </a:xfrm>
          <a:prstGeom prst="rect">
            <a:avLst/>
          </a:prstGeom>
          <a:solidFill>
            <a:srgbClr val="3C45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8897420" y="627415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mtClean="0">
                <a:solidFill>
                  <a:srgbClr val="617081"/>
                </a:solidFill>
              </a:defRPr>
            </a:lvl1pPr>
          </a:lstStyle>
          <a:p>
            <a:fld id="{0D099E2A-118A-4377-8F98-2DF40BCBA9F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41421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9" r:id="rId1"/>
    <p:sldLayoutId id="2147483760" r:id="rId2"/>
    <p:sldLayoutId id="2147483778" r:id="rId3"/>
    <p:sldLayoutId id="2147483761" r:id="rId4"/>
    <p:sldLayoutId id="2147483762" r:id="rId5"/>
    <p:sldLayoutId id="2147483763" r:id="rId6"/>
    <p:sldLayoutId id="2147483764" r:id="rId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>
          <a:solidFill>
            <a:srgbClr val="289FD7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32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6D5B8E-D8C5-4D84-BA13-A6CBEAD737F9}" type="datetimeFigureOut">
              <a:rPr lang="en-US" smtClean="0"/>
              <a:t>1/15/2019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16DC12-DC60-4FC3-945C-9CE77A6252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0286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  <p:sldLayoutId id="214748382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263268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187079" y="3012391"/>
            <a:ext cx="6858623" cy="83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8476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4" r:id="rId1"/>
    <p:sldLayoutId id="2147483825" r:id="rId2"/>
    <p:sldLayoutId id="2147483826" r:id="rId3"/>
    <p:sldLayoutId id="2147483827" r:id="rId4"/>
    <p:sldLayoutId id="2147483828" r:id="rId5"/>
    <p:sldLayoutId id="2147483829" r:id="rId6"/>
    <p:sldLayoutId id="2147483830" r:id="rId7"/>
    <p:sldLayoutId id="2147483831" r:id="rId8"/>
    <p:sldLayoutId id="2147483832" r:id="rId9"/>
    <p:sldLayoutId id="2147483833" r:id="rId10"/>
    <p:sldLayoutId id="2147483834" r:id="rId11"/>
    <p:sldLayoutId id="2147483835" r:id="rId12"/>
    <p:sldLayoutId id="2147483836" r:id="rId13"/>
    <p:sldLayoutId id="2147483837" r:id="rId14"/>
    <p:sldLayoutId id="2147483838" r:id="rId15"/>
    <p:sldLayoutId id="2147483839" r:id="rId16"/>
    <p:sldLayoutId id="2147483840" r:id="rId17"/>
    <p:sldLayoutId id="2147483841" r:id="rId18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4097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529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48193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74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72290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96386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57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20483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57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aka.ms/AspNetCore-DotNetConf2018" TargetMode="Externa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aka.ms/AspNetCore-Ignite2018" TargetMode="Externa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aka.ms/AspNetCore-Connect2018" TargetMode="Externa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youtube.com/watch?v=--lYHxrsLsc" TargetMode="Externa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www.dotnetconf.net/" TargetMode="External"/><Relationship Id="rId5" Type="http://schemas.openxmlformats.org/officeDocument/2006/relationships/hyperlink" Target="https://channel9.msdn.com/" TargetMode="External"/><Relationship Id="rId4" Type="http://schemas.openxmlformats.org/officeDocument/2006/relationships/image" Target="../media/image73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docs.microsoft.com/en-us/aspnet/core" TargetMode="Externa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blogs.msdn.microsoft.com/webdev/2017/08/14/announcing-asp-net-core-2-0/" TargetMode="Externa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blogs.msdn.microsoft.com/webdev/2018/02/02/asp-net-core-2-1-roadmap/" TargetMode="Externa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ithub.com/dotnet/core/blob/master/roadmap.md" TargetMode="Externa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blogs.msdn.microsoft.com/webdev/2018/05/07/asp-net-core-2-1-0-rc1-now-available/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blogs.msdn.microsoft.com/dotnet/2018/05/30/announcing-net-core-2-1/" TargetMode="Externa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blogs.msdn.microsoft.com/webdev/2018/12/04/asp-net-core-2-2-available-today/" TargetMode="Externa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2.png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hyperlink" Target="http://nicestack.io/" TargetMode="External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3.png"/></Relationships>
</file>

<file path=ppt/slides/_rels/slide115.xml.rels><?xml version="1.0" encoding="UTF-8" standalone="yes"?>
<Relationships xmlns="http://schemas.openxmlformats.org/package/2006/relationships"><Relationship Id="rId8" Type="http://schemas.openxmlformats.org/officeDocument/2006/relationships/hyperlink" Target="https://channel9.msdn.com/" TargetMode="External"/><Relationship Id="rId3" Type="http://schemas.openxmlformats.org/officeDocument/2006/relationships/hyperlink" Target="http://www.asp.net/" TargetMode="External"/><Relationship Id="rId7" Type="http://schemas.openxmlformats.org/officeDocument/2006/relationships/hyperlink" Target="http://www.dotnetconf.net/" TargetMode="External"/><Relationship Id="rId12" Type="http://schemas.openxmlformats.org/officeDocument/2006/relationships/hyperlink" Target="https://github.com/dotnet/core/blob/master/roadmap.md" TargetMode="External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hanselman.com/blog" TargetMode="External"/><Relationship Id="rId11" Type="http://schemas.openxmlformats.org/officeDocument/2006/relationships/hyperlink" Target="https://github.com/aspnet/Home/wiki/Roadmap" TargetMode="External"/><Relationship Id="rId5" Type="http://schemas.openxmlformats.org/officeDocument/2006/relationships/hyperlink" Target="https://blogs.msdn.microsoft.com/webdev" TargetMode="External"/><Relationship Id="rId10" Type="http://schemas.openxmlformats.org/officeDocument/2006/relationships/hyperlink" Target="https://docs.microsoft.com/en-us/dotnet/articles/csharp/csharp-7" TargetMode="External"/><Relationship Id="rId4" Type="http://schemas.openxmlformats.org/officeDocument/2006/relationships/hyperlink" Target="https://www.microsoft.com/net" TargetMode="External"/><Relationship Id="rId9" Type="http://schemas.openxmlformats.org/officeDocument/2006/relationships/hyperlink" Target="https://docs.microsoft.com/en-us/aspnet/core/tutorials/first-mvc-app" TargetMode="External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dotnet/cli" TargetMode="External"/><Relationship Id="rId3" Type="http://schemas.openxmlformats.org/officeDocument/2006/relationships/hyperlink" Target="http://www.hishambinateya.com/welcome-razor-pages" TargetMode="External"/><Relationship Id="rId7" Type="http://schemas.openxmlformats.org/officeDocument/2006/relationships/hyperlink" Target="https://code.visualstudio.com/" TargetMode="External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docs.microsoft.com/en-us/aspnet/core/migration/mvc" TargetMode="External"/><Relationship Id="rId5" Type="http://schemas.openxmlformats.org/officeDocument/2006/relationships/hyperlink" Target="https://blogs.msdn.microsoft.com/visualstudio/2016/11/18/live-unit-testing-visual-studio-2017-rc" TargetMode="External"/><Relationship Id="rId4" Type="http://schemas.openxmlformats.org/officeDocument/2006/relationships/hyperlink" Target="https://docs.microsoft.com/en-us/aspnet/core/mvc/razor-pages" TargetMode="Externa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hyperlink" Target="mailto:shchowd@microsoft.com" TargetMode="External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4.png"/><Relationship Id="rId4" Type="http://schemas.openxmlformats.org/officeDocument/2006/relationships/hyperlink" Target="http://twitter.com/shahedc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docs.microsoft.com/en-us/dotnet/csharp/whats-new/csharp-7-3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s.msdn.microsoft.com/dotnet/2018/12/05/take-c-8-0-for-a-spin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www.hishambinateya.com/welcome-razor-pages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docs.microsoft.com/en-us/aspnet/core/mvc/razor-pages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microsoft.com/en-us/aspnet/core/mvc/views/razor?view=aspnetcore-2.2" TargetMode="External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s.msdn.microsoft.com/webdev/2018/02/27/asp-net-core-2-1-0-preview1-getting-started-with-signalr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alkingdotnet.com/quick-summary-whats-new-asp-net-core-2-1/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alkingdotnet.com/quick-summary-whats-new-asp-net-core-2-1/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alkingdotnet.com/quick-summary-whats-new-asp-net-core-2-1/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alkingdotnet.com/quick-summary-whats-new-asp-net-core-2-1/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alkingdotnet.com/quick-summary-whats-new-asp-net-core-2-1/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alkingdotnet.com/quick-summary-whats-new-asp-net-core-2-1/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alkingdotnet.com/quick-summary-whats-new-asp-net-core-2-1/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alkingdotnet.com/quick-summary-whats-new-asp-net-core-2-1/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alkingdotnet.com/quick-summary-whats-new-asp-net-core-2-1/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www.asp.net/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alkingdotnet.com/quick-summary-whats-new-asp-net-core-2-1/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alkingdotnet.com/quick-summary-whats-new-asp-net-core-2-1/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alkingdotnet.com/quick-summary-whats-new-asp-net-core-2-1/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8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alkingdotnet.com/quick-summary-whats-new-asp-net-core-2-1/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8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alkingdotnet.com/quick-summary-whats-new-asp-net-core-2-1/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58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spnet/core/release-notes/aspnetcore-2.2" TargetMode="Externa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58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spnet/core/release-notes/aspnetcore-2.2" TargetMode="Externa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58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spnet/core/release-notes/aspnetcore-2.2" TargetMode="Externa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58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spnet/core/release-notes/aspnetcore-2.2" TargetMode="Externa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5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dotnet.microsoft.com/" TargetMode="Externa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spnet/core/release-notes/aspnetcore-2.2" TargetMode="Externa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58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spnet/core/release-notes/aspnetcore-2.2" TargetMode="Externa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58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spnet/core/release-notes/aspnetcore-2.2" TargetMode="Externa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58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spnet/core/release-notes/aspnetcore-2.2" TargetMode="Externa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58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4.xml"/><Relationship Id="rId2" Type="http://schemas.openxmlformats.org/officeDocument/2006/relationships/slideLayout" Target="../slideLayouts/slideLayout58.xml"/><Relationship Id="rId1" Type="http://schemas.openxmlformats.org/officeDocument/2006/relationships/themeOverride" Target="../theme/themeOverride1.xml"/><Relationship Id="rId4" Type="http://schemas.openxmlformats.org/officeDocument/2006/relationships/hyperlink" Target="https://docs.microsoft.com/en-us/aspnet/core/release-notes/aspnetcore-2.2" TargetMode="Externa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5.xml"/><Relationship Id="rId2" Type="http://schemas.openxmlformats.org/officeDocument/2006/relationships/slideLayout" Target="../slideLayouts/slideLayout58.xml"/><Relationship Id="rId1" Type="http://schemas.openxmlformats.org/officeDocument/2006/relationships/themeOverride" Target="../theme/themeOverride2.xml"/><Relationship Id="rId4" Type="http://schemas.openxmlformats.org/officeDocument/2006/relationships/hyperlink" Target="https://docs.microsoft.com/en-us/aspnet/core/release-notes/aspnetcore-2.2" TargetMode="Externa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spnet/core/release-notes/aspnetcore-2.2" TargetMode="External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58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spnet/core/release-notes/aspnetcore-2.2" TargetMode="External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58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8.xml"/><Relationship Id="rId2" Type="http://schemas.openxmlformats.org/officeDocument/2006/relationships/slideLayout" Target="../slideLayouts/slideLayout58.xml"/><Relationship Id="rId1" Type="http://schemas.openxmlformats.org/officeDocument/2006/relationships/themeOverride" Target="../theme/themeOverride3.xml"/><Relationship Id="rId4" Type="http://schemas.openxmlformats.org/officeDocument/2006/relationships/hyperlink" Target="https://docs.microsoft.com/en-us/aspnet/core/release-notes/aspnetcore-2.2" TargetMode="Externa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spnet/core/release-notes/aspnetcore-2.2" TargetMode="External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5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blogs.msdn.com/b/dotnet/archive/2014/12/04/introducing-net-core.aspx" TargetMode="Externa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spnet/core/release-notes/aspnetcore-2.2" TargetMode="External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58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58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58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8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58.xml"/><Relationship Id="rId4" Type="http://schemas.openxmlformats.org/officeDocument/2006/relationships/hyperlink" Target="https://www.pluralsight.com/authors/julie-lerman" TargetMode="Externa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visualstudio.com/vs/preview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4.xml"/><Relationship Id="rId6" Type="http://schemas.microsoft.com/office/2007/relationships/hdphoto" Target="../media/hdphoto1.wdp"/><Relationship Id="rId5" Type="http://schemas.openxmlformats.org/officeDocument/2006/relationships/image" Target="../media/image16.png"/><Relationship Id="rId4" Type="http://schemas.openxmlformats.org/officeDocument/2006/relationships/image" Target="../media/image15.emf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visualstudio.com/downloads" TargetMode="Externa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microsoft.com/net/download/dotnet-core/sdk-2.1.300-preview1" TargetMode="Externa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dotnet.microsoft.com/download/dotnet-core/2.2" TargetMode="Externa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s.msdn.microsoft.com/webdev/2018/02/27/asp-net-core-2-1-0-preview1-using-asp-net-core-previews-on-azure-app-service/" TargetMode="External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code.visualstudio.com/" TargetMode="Externa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blogs.msdn.microsoft.com/dotnet/2018/05/07/net-core-3-and-support-for-windows-desktop-applications" TargetMode="Externa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blogs.msdn.microsoft.com/visualstudio/2016/11/18/live-unit-testing-visual-studio-2017-rc/" TargetMode="Externa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docs.microsoft.com/en-us/aspnet/core/migration/mvc" TargetMode="Externa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ithub.com/dotnet/cli" TargetMode="Externa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dotnet/core/tools/?tabs=netcore2x" TargetMode="External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app-service/scripts/app-service-cli-deploy-github" TargetMode="External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blogs.msdn.microsoft.com/webdev/" TargetMode="External"/><Relationship Id="rId5" Type="http://schemas.openxmlformats.org/officeDocument/2006/relationships/hyperlink" Target="https://www.hanselman.com/blog/" TargetMode="External"/><Relationship Id="rId4" Type="http://schemas.openxmlformats.org/officeDocument/2006/relationships/image" Target="../media/image60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hyperlink" Target="https://channel9.msdn.com/Events/Visual-Studio/Visual-Studio-2017-Launch?sort=viewed&amp;direction=asc" TargetMode="External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1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channel9.msdn.com/Events/Build/2017/b8048" TargetMode="Externa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channel9.msdn.com/Shows/On-NET/NET-Core-21-Roadmap-PT1" TargetMode="Externa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channel9.msdn.com/Shows/On-NET/NET-Core-21-Roadmap-PT2" TargetMode="Externa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build.microsoft.com/" TargetMode="Externa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channel9.msdn.com/events/Build/2018/BRK2151" TargetMode="Externa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channel9.msdn.com/events/Build/2018/BRK2147" TargetMode="Externa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aka.ms/AspNetCore-Build2018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27757" y="723520"/>
            <a:ext cx="12192001" cy="1765042"/>
          </a:xfrm>
        </p:spPr>
        <p:txBody>
          <a:bodyPr>
            <a:noAutofit/>
          </a:bodyPr>
          <a:lstStyle/>
          <a:p>
            <a:r>
              <a:rPr lang="en-US" sz="8000" dirty="0"/>
              <a:t>ASP.NET </a:t>
            </a:r>
            <a:r>
              <a:rPr lang="en-US" sz="8000"/>
              <a:t>Core 2.2</a:t>
            </a:r>
            <a:endParaRPr lang="en-US" sz="80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685799" y="3666936"/>
            <a:ext cx="5584371" cy="2048064"/>
          </a:xfrm>
        </p:spPr>
        <p:txBody>
          <a:bodyPr>
            <a:noAutofit/>
          </a:bodyPr>
          <a:lstStyle/>
          <a:p>
            <a:pPr algn="l"/>
            <a:r>
              <a:rPr lang="en-US" sz="2800" dirty="0"/>
              <a:t>Shahed Chowdhuri</a:t>
            </a:r>
          </a:p>
          <a:p>
            <a:pPr algn="l"/>
            <a:r>
              <a:rPr lang="en-US" sz="2800" dirty="0"/>
              <a:t>Microsoft Corporation </a:t>
            </a:r>
          </a:p>
          <a:p>
            <a:pPr algn="l"/>
            <a:r>
              <a:rPr lang="en-US" sz="2800" dirty="0"/>
              <a:t>@</a:t>
            </a:r>
            <a:r>
              <a:rPr lang="en-US" sz="2800" dirty="0" err="1"/>
              <a:t>shahedC</a:t>
            </a:r>
            <a:endParaRPr lang="en-US" sz="2800" dirty="0"/>
          </a:p>
          <a:p>
            <a:pPr algn="l"/>
            <a:r>
              <a:rPr lang="en-US" sz="2800" dirty="0"/>
              <a:t>WakeUpAndCode.com 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-27757" y="2182397"/>
            <a:ext cx="12219757" cy="8953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0" baseline="0" dirty="0" smtClean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3600" dirty="0"/>
              <a:t>Cross-Platform Web Apps</a:t>
            </a:r>
          </a:p>
        </p:txBody>
      </p:sp>
    </p:spTree>
    <p:extLst>
      <p:ext uri="{BB962C8B-B14F-4D97-AF65-F5344CB8AC3E}">
        <p14:creationId xmlns:p14="http://schemas.microsoft.com/office/powerpoint/2010/main" val="2303906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1290561" y="1456887"/>
            <a:ext cx="9851318" cy="4213152"/>
            <a:chOff x="1290561" y="1456887"/>
            <a:chExt cx="9851318" cy="4213152"/>
          </a:xfrm>
        </p:grpSpPr>
        <p:grpSp>
          <p:nvGrpSpPr>
            <p:cNvPr id="2" name="Group 1"/>
            <p:cNvGrpSpPr/>
            <p:nvPr/>
          </p:nvGrpSpPr>
          <p:grpSpPr>
            <a:xfrm>
              <a:off x="1290561" y="1456887"/>
              <a:ext cx="4457097" cy="4213152"/>
              <a:chOff x="1900981" y="1485603"/>
              <a:chExt cx="4546470" cy="4297634"/>
            </a:xfrm>
          </p:grpSpPr>
          <p:sp>
            <p:nvSpPr>
              <p:cNvPr id="4" name="Rounded Rectangle 3"/>
              <p:cNvSpPr/>
              <p:nvPr/>
            </p:nvSpPr>
            <p:spPr bwMode="auto">
              <a:xfrm rot="19996717">
                <a:off x="1900981" y="1485603"/>
                <a:ext cx="1737342" cy="1779103"/>
              </a:xfrm>
              <a:prstGeom prst="roundRect">
                <a:avLst/>
              </a:prstGeom>
              <a:solidFill>
                <a:srgbClr val="80B94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294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C# 6.0</a:t>
                </a:r>
              </a:p>
            </p:txBody>
          </p:sp>
          <p:sp>
            <p:nvSpPr>
              <p:cNvPr id="12" name="Rounded Rectangle 11"/>
              <p:cNvSpPr/>
              <p:nvPr/>
            </p:nvSpPr>
            <p:spPr bwMode="auto">
              <a:xfrm>
                <a:off x="4115613" y="4387424"/>
                <a:ext cx="2331838" cy="1395813"/>
              </a:xfrm>
              <a:prstGeom prst="roundRect">
                <a:avLst/>
              </a:prstGeom>
              <a:solidFill>
                <a:srgbClr val="80B94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353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.NET Framework 4.6</a:t>
                </a:r>
              </a:p>
            </p:txBody>
          </p:sp>
        </p:grpSp>
        <p:sp>
          <p:nvSpPr>
            <p:cNvPr id="10" name="Rounded Rectangle 9"/>
            <p:cNvSpPr/>
            <p:nvPr/>
          </p:nvSpPr>
          <p:spPr bwMode="auto">
            <a:xfrm rot="20681468">
              <a:off x="9169766" y="4018108"/>
              <a:ext cx="1972113" cy="1125930"/>
            </a:xfrm>
            <a:prstGeom prst="roundRect">
              <a:avLst/>
            </a:prstGeom>
            <a:solidFill>
              <a:srgbClr val="80B94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3137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SignalR 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1290561" y="1456887"/>
            <a:ext cx="4457096" cy="4213152"/>
            <a:chOff x="1900981" y="1485603"/>
            <a:chExt cx="4546470" cy="4297634"/>
          </a:xfrm>
        </p:grpSpPr>
        <p:sp>
          <p:nvSpPr>
            <p:cNvPr id="16" name="Rounded Rectangle 15"/>
            <p:cNvSpPr/>
            <p:nvPr/>
          </p:nvSpPr>
          <p:spPr bwMode="auto">
            <a:xfrm rot="19996717">
              <a:off x="1900981" y="1485603"/>
              <a:ext cx="1737342" cy="1779103"/>
            </a:xfrm>
            <a:prstGeom prst="roundRect">
              <a:avLst/>
            </a:prstGeom>
            <a:solidFill>
              <a:srgbClr val="80B94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294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C# 7.x</a:t>
              </a:r>
            </a:p>
          </p:txBody>
        </p:sp>
        <p:sp>
          <p:nvSpPr>
            <p:cNvPr id="19" name="Rounded Rectangle 18"/>
            <p:cNvSpPr/>
            <p:nvPr/>
          </p:nvSpPr>
          <p:spPr bwMode="auto">
            <a:xfrm>
              <a:off x="4115613" y="4387424"/>
              <a:ext cx="2331838" cy="1395813"/>
            </a:xfrm>
            <a:prstGeom prst="roundRect">
              <a:avLst/>
            </a:prstGeom>
            <a:solidFill>
              <a:srgbClr val="80B94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353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.NET Framework 4.7</a:t>
              </a:r>
            </a:p>
          </p:txBody>
        </p:sp>
      </p:grp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41416" y="289957"/>
            <a:ext cx="7709169" cy="899537"/>
          </a:xfrm>
        </p:spPr>
        <p:txBody>
          <a:bodyPr>
            <a:normAutofit fontScale="90000"/>
          </a:bodyPr>
          <a:lstStyle/>
          <a:p>
            <a:r>
              <a:rPr lang="en-US" dirty="0"/>
              <a:t>Names &amp; Version Numbers</a:t>
            </a:r>
          </a:p>
        </p:txBody>
      </p:sp>
      <p:sp>
        <p:nvSpPr>
          <p:cNvPr id="23" name="Rounded Rectangle 19">
            <a:extLst>
              <a:ext uri="{FF2B5EF4-FFF2-40B4-BE49-F238E27FC236}">
                <a16:creationId xmlns:a16="http://schemas.microsoft.com/office/drawing/2014/main" id="{5270F6E3-EB4B-4B26-A007-97A3BB593686}"/>
              </a:ext>
            </a:extLst>
          </p:cNvPr>
          <p:cNvSpPr/>
          <p:nvPr/>
        </p:nvSpPr>
        <p:spPr bwMode="auto">
          <a:xfrm>
            <a:off x="3461657" y="2436087"/>
            <a:ext cx="4733715" cy="1744130"/>
          </a:xfrm>
          <a:prstGeom prst="roundRect">
            <a:avLst/>
          </a:prstGeom>
          <a:solidFill>
            <a:srgbClr val="80B94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353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ASP.NET Core 2.x </a:t>
            </a:r>
          </a:p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353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(runs on .NET Core 2.x)</a:t>
            </a:r>
          </a:p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353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or .NET Framework 4.5.2+)</a:t>
            </a:r>
          </a:p>
        </p:txBody>
      </p:sp>
      <p:sp>
        <p:nvSpPr>
          <p:cNvPr id="25" name="Rounded Rectangle 20">
            <a:extLst>
              <a:ext uri="{FF2B5EF4-FFF2-40B4-BE49-F238E27FC236}">
                <a16:creationId xmlns:a16="http://schemas.microsoft.com/office/drawing/2014/main" id="{A30E6EFB-39A2-44E5-9CA4-A08FB49DF056}"/>
              </a:ext>
            </a:extLst>
          </p:cNvPr>
          <p:cNvSpPr/>
          <p:nvPr/>
        </p:nvSpPr>
        <p:spPr bwMode="auto">
          <a:xfrm rot="1600541">
            <a:off x="8498872" y="1354834"/>
            <a:ext cx="2243691" cy="2027152"/>
          </a:xfrm>
          <a:prstGeom prst="roundRect">
            <a:avLst/>
          </a:prstGeom>
          <a:solidFill>
            <a:srgbClr val="80B94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3137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ASP.NET </a:t>
            </a:r>
          </a:p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3137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Core MVC</a:t>
            </a:r>
          </a:p>
        </p:txBody>
      </p:sp>
      <p:sp>
        <p:nvSpPr>
          <p:cNvPr id="26" name="Rounded Rectangle 21">
            <a:extLst>
              <a:ext uri="{FF2B5EF4-FFF2-40B4-BE49-F238E27FC236}">
                <a16:creationId xmlns:a16="http://schemas.microsoft.com/office/drawing/2014/main" id="{CCC59540-2F4D-49B2-BBF4-B7F53145A36E}"/>
              </a:ext>
            </a:extLst>
          </p:cNvPr>
          <p:cNvSpPr/>
          <p:nvPr/>
        </p:nvSpPr>
        <p:spPr bwMode="auto">
          <a:xfrm>
            <a:off x="5861957" y="4301665"/>
            <a:ext cx="2333416" cy="1368374"/>
          </a:xfrm>
          <a:prstGeom prst="roundRect">
            <a:avLst/>
          </a:prstGeom>
          <a:solidFill>
            <a:srgbClr val="80B94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353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.NET Core 2.x</a:t>
            </a:r>
          </a:p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112020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3EFBA37-FE74-4073-BEBF-28E697D7B9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5379" y="1187404"/>
            <a:ext cx="8701238" cy="5093124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539875" y="289957"/>
            <a:ext cx="9112250" cy="899537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ASP .NET Core @ .NET Conf 2018</a:t>
            </a:r>
          </a:p>
        </p:txBody>
      </p:sp>
      <p:sp>
        <p:nvSpPr>
          <p:cNvPr id="4" name="Rectangle 3"/>
          <p:cNvSpPr/>
          <p:nvPr/>
        </p:nvSpPr>
        <p:spPr>
          <a:xfrm>
            <a:off x="3697942" y="6258965"/>
            <a:ext cx="479611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https://aka.ms/AspNetCore-DotNetConf2018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9175633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29C9B47-9648-467F-B569-52E533183E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5378" y="1187404"/>
            <a:ext cx="8701239" cy="5093125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539875" y="289957"/>
            <a:ext cx="9112250" cy="899537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ASP .NET Core @ Ignite 2018</a:t>
            </a:r>
          </a:p>
        </p:txBody>
      </p:sp>
      <p:sp>
        <p:nvSpPr>
          <p:cNvPr id="4" name="Rectangle 3"/>
          <p:cNvSpPr/>
          <p:nvPr/>
        </p:nvSpPr>
        <p:spPr>
          <a:xfrm>
            <a:off x="4053541" y="6258965"/>
            <a:ext cx="408491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https://aka.ms/AspNetCore-Ignite2018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8964765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DB77CA0-9DA8-442A-AB0C-8947AE69B9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5379" y="1187404"/>
            <a:ext cx="8701239" cy="5093125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539875" y="289957"/>
            <a:ext cx="9112250" cy="899537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ASP .NET Core @ Connect(); 2018</a:t>
            </a:r>
          </a:p>
        </p:txBody>
      </p:sp>
      <p:sp>
        <p:nvSpPr>
          <p:cNvPr id="4" name="Rectangle 3"/>
          <p:cNvSpPr/>
          <p:nvPr/>
        </p:nvSpPr>
        <p:spPr>
          <a:xfrm>
            <a:off x="3912721" y="6258965"/>
            <a:ext cx="436655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https://aka.ms/AspNetCore-Connect2018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0516759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4A70140-4446-46C6-9982-1404D2BE42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4234" y="1186895"/>
            <a:ext cx="8663525" cy="507105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335163" y="289957"/>
            <a:ext cx="7521674" cy="899537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Jeff Fritz on Twitch/YouTube </a:t>
            </a:r>
          </a:p>
        </p:txBody>
      </p:sp>
      <p:sp>
        <p:nvSpPr>
          <p:cNvPr id="4" name="Rectangle 3"/>
          <p:cNvSpPr/>
          <p:nvPr/>
        </p:nvSpPr>
        <p:spPr>
          <a:xfrm>
            <a:off x="3454525" y="6258965"/>
            <a:ext cx="52829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https://www.youtube.com/watch?v=--lYHxrsLsc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1454221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EE9D743-2EEF-4C85-864A-FD32F60AD5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713" y="1571884"/>
            <a:ext cx="10340894" cy="29749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44AE06C-EA5D-4B8B-BD23-73E0A8247A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1200" y="2355354"/>
            <a:ext cx="7143750" cy="4045023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63854" y="103924"/>
            <a:ext cx="11079822" cy="1325563"/>
          </a:xfrm>
        </p:spPr>
        <p:txBody>
          <a:bodyPr/>
          <a:lstStyle/>
          <a:p>
            <a:r>
              <a:rPr lang="en-US" dirty="0"/>
              <a:t>Other Video Sources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134080" y="6346744"/>
            <a:ext cx="4592782" cy="511256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1600" dirty="0">
                <a:solidFill>
                  <a:schemeClr val="tx1">
                    <a:lumMod val="20000"/>
                    <a:lumOff val="80000"/>
                  </a:schemeClr>
                </a:solidFill>
              </a:rPr>
              <a:t>MSDN Channel 9: </a:t>
            </a:r>
            <a:r>
              <a:rPr lang="en-US" sz="1600" dirty="0">
                <a:solidFill>
                  <a:schemeClr val="tx1">
                    <a:lumMod val="20000"/>
                    <a:lumOff val="80000"/>
                  </a:schemeClr>
                </a:solidFill>
                <a:hlinkClick r:id="rId5"/>
              </a:rPr>
              <a:t>https://channel9.msdn.com</a:t>
            </a:r>
            <a:r>
              <a:rPr lang="en-US" sz="1600" dirty="0">
                <a:solidFill>
                  <a:schemeClr val="tx1">
                    <a:lumMod val="20000"/>
                    <a:lumOff val="80000"/>
                  </a:schemeClr>
                </a:solidFill>
              </a:rPr>
              <a:t> </a:t>
            </a:r>
            <a:endParaRPr lang="en-US" sz="1765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63854" y="1030107"/>
            <a:ext cx="3845589" cy="511256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1600" dirty="0">
                <a:solidFill>
                  <a:schemeClr val="tx1">
                    <a:lumMod val="20000"/>
                    <a:lumOff val="80000"/>
                  </a:schemeClr>
                </a:solidFill>
              </a:rPr>
              <a:t>.NET Conf: </a:t>
            </a:r>
            <a:r>
              <a:rPr lang="en-US" sz="1600" dirty="0">
                <a:solidFill>
                  <a:schemeClr val="tx1">
                    <a:lumMod val="20000"/>
                    <a:lumOff val="80000"/>
                  </a:schemeClr>
                </a:solidFill>
                <a:hlinkClick r:id="rId6"/>
              </a:rPr>
              <a:t>http://www.dotnetconf.net</a:t>
            </a:r>
            <a:r>
              <a:rPr lang="en-US" sz="1600" dirty="0">
                <a:solidFill>
                  <a:schemeClr val="tx1">
                    <a:lumMod val="20000"/>
                    <a:lumOff val="80000"/>
                  </a:schemeClr>
                </a:solidFill>
              </a:rPr>
              <a:t> </a:t>
            </a:r>
            <a:endParaRPr lang="en-US" sz="1765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979562692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E2D6DFA-371D-4D3D-B215-24FE240438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3441" y="1166262"/>
            <a:ext cx="8885118" cy="5200756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683152" y="103924"/>
            <a:ext cx="4825696" cy="1325563"/>
          </a:xfrm>
        </p:spPr>
        <p:txBody>
          <a:bodyPr/>
          <a:lstStyle/>
          <a:p>
            <a:r>
              <a:rPr lang="en-US" dirty="0"/>
              <a:t>Docs + Tutorials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067050" y="6367018"/>
            <a:ext cx="6057900" cy="511256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1600" dirty="0">
                <a:solidFill>
                  <a:schemeClr val="tx1">
                    <a:lumMod val="20000"/>
                    <a:lumOff val="80000"/>
                  </a:schemeClr>
                </a:solidFill>
              </a:rPr>
              <a:t>Docs + Tutorials: </a:t>
            </a:r>
            <a:r>
              <a:rPr lang="en-US" sz="1600" dirty="0">
                <a:solidFill>
                  <a:schemeClr val="tx1">
                    <a:lumMod val="20000"/>
                    <a:lumOff val="80000"/>
                  </a:schemeClr>
                </a:solidFill>
                <a:hlinkClick r:id="rId4"/>
              </a:rPr>
              <a:t>https://docs.microsoft.com/en-us/aspnet/core</a:t>
            </a:r>
            <a:r>
              <a:rPr lang="en-US" sz="1600" dirty="0">
                <a:solidFill>
                  <a:schemeClr val="tx1">
                    <a:lumMod val="20000"/>
                    <a:lumOff val="80000"/>
                  </a:schemeClr>
                </a:solidFill>
              </a:rPr>
              <a:t> </a:t>
            </a:r>
            <a:endParaRPr lang="en-US" sz="1765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27681372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28D8C17-0C84-4EDC-9D45-3380D4B358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470" y="1233630"/>
            <a:ext cx="10181059" cy="4756464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456874" y="289957"/>
            <a:ext cx="6899564" cy="899537"/>
          </a:xfrm>
        </p:spPr>
        <p:txBody>
          <a:bodyPr>
            <a:normAutofit fontScale="90000"/>
          </a:bodyPr>
          <a:lstStyle/>
          <a:p>
            <a:r>
              <a:rPr lang="en-US" dirty="0"/>
              <a:t>ASP.NET Core 2.0 Release</a:t>
            </a:r>
          </a:p>
        </p:txBody>
      </p:sp>
      <p:sp>
        <p:nvSpPr>
          <p:cNvPr id="6" name="Rectangle 5"/>
          <p:cNvSpPr/>
          <p:nvPr/>
        </p:nvSpPr>
        <p:spPr>
          <a:xfrm>
            <a:off x="1611824" y="6297777"/>
            <a:ext cx="89683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4"/>
              </a:rPr>
              <a:t>https://blogs.msdn.microsoft.com/webdev/2017/08/14/announcing-asp-net-core-2-0/</a:t>
            </a:r>
            <a:r>
              <a:rPr lang="en-US" dirty="0"/>
              <a:t> </a:t>
            </a:r>
          </a:p>
        </p:txBody>
      </p:sp>
      <p:sp>
        <p:nvSpPr>
          <p:cNvPr id="8" name="Rounded Rectangle 4"/>
          <p:cNvSpPr/>
          <p:nvPr/>
        </p:nvSpPr>
        <p:spPr>
          <a:xfrm>
            <a:off x="1699327" y="3309642"/>
            <a:ext cx="2888857" cy="56644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85415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FBE966F-AD06-47A0-9DEF-23BF2306E3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5100" y="1189494"/>
            <a:ext cx="8681800" cy="5081747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455496" y="289957"/>
            <a:ext cx="7281008" cy="899537"/>
          </a:xfrm>
        </p:spPr>
        <p:txBody>
          <a:bodyPr>
            <a:normAutofit fontScale="90000"/>
          </a:bodyPr>
          <a:lstStyle/>
          <a:p>
            <a:r>
              <a:rPr lang="en-US" dirty="0"/>
              <a:t>ASP.NET Core 2.1 Roadmap</a:t>
            </a:r>
          </a:p>
        </p:txBody>
      </p:sp>
      <p:sp>
        <p:nvSpPr>
          <p:cNvPr id="6" name="Rectangle 5"/>
          <p:cNvSpPr/>
          <p:nvPr/>
        </p:nvSpPr>
        <p:spPr>
          <a:xfrm>
            <a:off x="1755100" y="6297777"/>
            <a:ext cx="86818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4"/>
              </a:rPr>
              <a:t>https://blogs.msdn.microsoft.com/webdev/2018/02/02/asp-net-core-2-1-roadmap/</a:t>
            </a:r>
            <a:r>
              <a:rPr lang="en-US" dirty="0"/>
              <a:t> </a:t>
            </a:r>
          </a:p>
        </p:txBody>
      </p:sp>
      <p:sp>
        <p:nvSpPr>
          <p:cNvPr id="8" name="Rounded Rectangle 4"/>
          <p:cNvSpPr/>
          <p:nvPr/>
        </p:nvSpPr>
        <p:spPr>
          <a:xfrm>
            <a:off x="1755099" y="2940424"/>
            <a:ext cx="6199583" cy="41237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94069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B141125-E812-4792-9339-A34DA5016B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0153" y="1180454"/>
            <a:ext cx="8711694" cy="5099244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297851" y="289957"/>
            <a:ext cx="5596298" cy="899537"/>
          </a:xfrm>
        </p:spPr>
        <p:txBody>
          <a:bodyPr>
            <a:normAutofit fontScale="90000"/>
          </a:bodyPr>
          <a:lstStyle/>
          <a:p>
            <a:r>
              <a:rPr lang="en-US" dirty="0"/>
              <a:t>.NET Core Roadmap</a:t>
            </a:r>
          </a:p>
        </p:txBody>
      </p:sp>
      <p:sp>
        <p:nvSpPr>
          <p:cNvPr id="6" name="Rectangle 5"/>
          <p:cNvSpPr/>
          <p:nvPr/>
        </p:nvSpPr>
        <p:spPr>
          <a:xfrm>
            <a:off x="3009065" y="6297777"/>
            <a:ext cx="61738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4"/>
              </a:rPr>
              <a:t>https://github.com/dotnet/core/blob/master/roadmap.md</a:t>
            </a:r>
            <a:r>
              <a:rPr lang="en-US" dirty="0"/>
              <a:t> </a:t>
            </a:r>
          </a:p>
        </p:txBody>
      </p:sp>
      <p:sp>
        <p:nvSpPr>
          <p:cNvPr id="8" name="Rounded Rectangle 4"/>
          <p:cNvSpPr/>
          <p:nvPr/>
        </p:nvSpPr>
        <p:spPr>
          <a:xfrm>
            <a:off x="2222500" y="2463800"/>
            <a:ext cx="7854950" cy="154467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476678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D627DFD-682F-4294-B848-324B3AA942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8594" y="1233630"/>
            <a:ext cx="8574812" cy="5019124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456874" y="289957"/>
            <a:ext cx="6899564" cy="899537"/>
          </a:xfrm>
        </p:spPr>
        <p:txBody>
          <a:bodyPr>
            <a:normAutofit/>
          </a:bodyPr>
          <a:lstStyle/>
          <a:p>
            <a:r>
              <a:rPr lang="en-US" dirty="0"/>
              <a:t>ASP.NET Core 2.1 RC</a:t>
            </a:r>
          </a:p>
        </p:txBody>
      </p:sp>
      <p:sp>
        <p:nvSpPr>
          <p:cNvPr id="6" name="Rectangle 5"/>
          <p:cNvSpPr/>
          <p:nvPr/>
        </p:nvSpPr>
        <p:spPr>
          <a:xfrm>
            <a:off x="1198634" y="6297777"/>
            <a:ext cx="97947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4"/>
              </a:rPr>
              <a:t>https://blogs.msdn.microsoft.com/webdev/2018/05/07/asp-net-core-2-1-0-rc1-now-available/</a:t>
            </a:r>
            <a:r>
              <a:rPr lang="en-US" dirty="0"/>
              <a:t> </a:t>
            </a:r>
          </a:p>
        </p:txBody>
      </p:sp>
      <p:sp>
        <p:nvSpPr>
          <p:cNvPr id="8" name="Rounded Rectangle 4"/>
          <p:cNvSpPr/>
          <p:nvPr/>
        </p:nvSpPr>
        <p:spPr>
          <a:xfrm>
            <a:off x="1699328" y="3089836"/>
            <a:ext cx="3524108" cy="369332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4915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1290561" y="1456887"/>
            <a:ext cx="9851318" cy="3687151"/>
            <a:chOff x="1290561" y="1456887"/>
            <a:chExt cx="9851318" cy="3687151"/>
          </a:xfrm>
        </p:grpSpPr>
        <p:sp>
          <p:nvSpPr>
            <p:cNvPr id="4" name="Rounded Rectangle 3"/>
            <p:cNvSpPr/>
            <p:nvPr/>
          </p:nvSpPr>
          <p:spPr bwMode="auto">
            <a:xfrm rot="19996717">
              <a:off x="1290561" y="1456887"/>
              <a:ext cx="1703190" cy="1744130"/>
            </a:xfrm>
            <a:prstGeom prst="roundRect">
              <a:avLst/>
            </a:prstGeom>
            <a:solidFill>
              <a:srgbClr val="80B94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294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C# 6.0</a:t>
              </a:r>
            </a:p>
          </p:txBody>
        </p:sp>
        <p:sp>
          <p:nvSpPr>
            <p:cNvPr id="10" name="Rounded Rectangle 9"/>
            <p:cNvSpPr/>
            <p:nvPr/>
          </p:nvSpPr>
          <p:spPr bwMode="auto">
            <a:xfrm rot="20681468">
              <a:off x="9169766" y="4018108"/>
              <a:ext cx="1972113" cy="1125930"/>
            </a:xfrm>
            <a:prstGeom prst="roundRect">
              <a:avLst/>
            </a:prstGeom>
            <a:solidFill>
              <a:srgbClr val="80B94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3137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SignalR </a:t>
              </a:r>
            </a:p>
          </p:txBody>
        </p:sp>
      </p:grpSp>
      <p:sp>
        <p:nvSpPr>
          <p:cNvPr id="16" name="Rounded Rectangle 15"/>
          <p:cNvSpPr/>
          <p:nvPr/>
        </p:nvSpPr>
        <p:spPr bwMode="auto">
          <a:xfrm rot="19996717">
            <a:off x="1290562" y="1456887"/>
            <a:ext cx="1703190" cy="1744130"/>
          </a:xfrm>
          <a:prstGeom prst="roundRect">
            <a:avLst/>
          </a:prstGeom>
          <a:solidFill>
            <a:srgbClr val="80B94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5294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C# 8.x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143578" y="289957"/>
            <a:ext cx="9904844" cy="899537"/>
          </a:xfrm>
        </p:spPr>
        <p:txBody>
          <a:bodyPr>
            <a:normAutofit fontScale="90000"/>
          </a:bodyPr>
          <a:lstStyle/>
          <a:p>
            <a:r>
              <a:rPr lang="en-US" dirty="0"/>
              <a:t>FUTURE: Names &amp; Version Numbers</a:t>
            </a:r>
          </a:p>
        </p:txBody>
      </p:sp>
      <p:sp>
        <p:nvSpPr>
          <p:cNvPr id="23" name="Rounded Rectangle 19">
            <a:extLst>
              <a:ext uri="{FF2B5EF4-FFF2-40B4-BE49-F238E27FC236}">
                <a16:creationId xmlns:a16="http://schemas.microsoft.com/office/drawing/2014/main" id="{5270F6E3-EB4B-4B26-A007-97A3BB593686}"/>
              </a:ext>
            </a:extLst>
          </p:cNvPr>
          <p:cNvSpPr/>
          <p:nvPr/>
        </p:nvSpPr>
        <p:spPr bwMode="auto">
          <a:xfrm>
            <a:off x="3461657" y="2436087"/>
            <a:ext cx="4733715" cy="1744130"/>
          </a:xfrm>
          <a:prstGeom prst="roundRect">
            <a:avLst/>
          </a:prstGeom>
          <a:solidFill>
            <a:srgbClr val="80B94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353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ASP.NET Core 3.x </a:t>
            </a:r>
          </a:p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353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(runs ONLY on .NET Core 3.x)</a:t>
            </a:r>
          </a:p>
        </p:txBody>
      </p:sp>
      <p:sp>
        <p:nvSpPr>
          <p:cNvPr id="25" name="Rounded Rectangle 20">
            <a:extLst>
              <a:ext uri="{FF2B5EF4-FFF2-40B4-BE49-F238E27FC236}">
                <a16:creationId xmlns:a16="http://schemas.microsoft.com/office/drawing/2014/main" id="{A30E6EFB-39A2-44E5-9CA4-A08FB49DF056}"/>
              </a:ext>
            </a:extLst>
          </p:cNvPr>
          <p:cNvSpPr/>
          <p:nvPr/>
        </p:nvSpPr>
        <p:spPr bwMode="auto">
          <a:xfrm rot="1600541">
            <a:off x="8498872" y="1354834"/>
            <a:ext cx="2243691" cy="2027152"/>
          </a:xfrm>
          <a:prstGeom prst="roundRect">
            <a:avLst/>
          </a:prstGeom>
          <a:solidFill>
            <a:srgbClr val="80B94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3137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ASP.NET </a:t>
            </a:r>
          </a:p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3137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Core MVC</a:t>
            </a:r>
          </a:p>
        </p:txBody>
      </p:sp>
      <p:sp>
        <p:nvSpPr>
          <p:cNvPr id="26" name="Rounded Rectangle 21">
            <a:extLst>
              <a:ext uri="{FF2B5EF4-FFF2-40B4-BE49-F238E27FC236}">
                <a16:creationId xmlns:a16="http://schemas.microsoft.com/office/drawing/2014/main" id="{CCC59540-2F4D-49B2-BBF4-B7F53145A36E}"/>
              </a:ext>
            </a:extLst>
          </p:cNvPr>
          <p:cNvSpPr/>
          <p:nvPr/>
        </p:nvSpPr>
        <p:spPr bwMode="auto">
          <a:xfrm>
            <a:off x="3461657" y="4301665"/>
            <a:ext cx="4733716" cy="1368374"/>
          </a:xfrm>
          <a:prstGeom prst="roundRect">
            <a:avLst/>
          </a:prstGeom>
          <a:solidFill>
            <a:srgbClr val="80B94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353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.NET Core 3.x</a:t>
            </a:r>
          </a:p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6614656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5D8331F-37A0-47AB-AF0D-788A9041E5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8594" y="1233630"/>
            <a:ext cx="8574814" cy="5019124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195623" y="289957"/>
            <a:ext cx="7160815" cy="899537"/>
          </a:xfrm>
        </p:spPr>
        <p:txBody>
          <a:bodyPr>
            <a:normAutofit fontScale="90000"/>
          </a:bodyPr>
          <a:lstStyle/>
          <a:p>
            <a:r>
              <a:rPr lang="en-US" dirty="0"/>
              <a:t>ASP.NET Core 2.1 Released</a:t>
            </a:r>
          </a:p>
        </p:txBody>
      </p:sp>
      <p:sp>
        <p:nvSpPr>
          <p:cNvPr id="6" name="Rectangle 5"/>
          <p:cNvSpPr/>
          <p:nvPr/>
        </p:nvSpPr>
        <p:spPr>
          <a:xfrm>
            <a:off x="1889368" y="6297777"/>
            <a:ext cx="84132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4"/>
              </a:rPr>
              <a:t>https://blogs.msdn.microsoft.com/dotnet/2018/05/30/announcing-net-core-2-1/</a:t>
            </a:r>
            <a:r>
              <a:rPr lang="en-US" dirty="0"/>
              <a:t> </a:t>
            </a:r>
          </a:p>
        </p:txBody>
      </p:sp>
      <p:sp>
        <p:nvSpPr>
          <p:cNvPr id="8" name="Rounded Rectangle 4"/>
          <p:cNvSpPr/>
          <p:nvPr/>
        </p:nvSpPr>
        <p:spPr>
          <a:xfrm>
            <a:off x="1982972" y="3089835"/>
            <a:ext cx="3240464" cy="47738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4">
            <a:extLst>
              <a:ext uri="{FF2B5EF4-FFF2-40B4-BE49-F238E27FC236}">
                <a16:creationId xmlns:a16="http://schemas.microsoft.com/office/drawing/2014/main" id="{23C6B84E-20A0-46D9-87D1-17E87D88615A}"/>
              </a:ext>
            </a:extLst>
          </p:cNvPr>
          <p:cNvSpPr/>
          <p:nvPr/>
        </p:nvSpPr>
        <p:spPr>
          <a:xfrm>
            <a:off x="1982972" y="4575735"/>
            <a:ext cx="3240464" cy="47738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727363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90C2FC5-7B39-4DC4-BD66-5195FE0973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8592" y="1233630"/>
            <a:ext cx="8574814" cy="5019124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195623" y="289957"/>
            <a:ext cx="7160815" cy="899537"/>
          </a:xfrm>
        </p:spPr>
        <p:txBody>
          <a:bodyPr>
            <a:normAutofit fontScale="90000"/>
          </a:bodyPr>
          <a:lstStyle/>
          <a:p>
            <a:r>
              <a:rPr lang="en-US" dirty="0"/>
              <a:t>ASP.NET Core 2.2 Released</a:t>
            </a:r>
          </a:p>
        </p:txBody>
      </p:sp>
      <p:sp>
        <p:nvSpPr>
          <p:cNvPr id="6" name="Rectangle 5"/>
          <p:cNvSpPr/>
          <p:nvPr/>
        </p:nvSpPr>
        <p:spPr>
          <a:xfrm>
            <a:off x="1889368" y="6297777"/>
            <a:ext cx="93198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4"/>
              </a:rPr>
              <a:t>https://blogs.msdn.microsoft.com/webdev/2018/12/04/asp-net-core-2-2-available-today/</a:t>
            </a:r>
            <a:r>
              <a:rPr lang="en-US" dirty="0"/>
              <a:t> </a:t>
            </a:r>
          </a:p>
        </p:txBody>
      </p:sp>
      <p:sp>
        <p:nvSpPr>
          <p:cNvPr id="8" name="Rounded Rectangle 4"/>
          <p:cNvSpPr/>
          <p:nvPr/>
        </p:nvSpPr>
        <p:spPr>
          <a:xfrm>
            <a:off x="1889368" y="3162300"/>
            <a:ext cx="3317632" cy="41910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0193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D4CF1D5-81B1-45F1-A854-82EC83897E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8592" y="1233629"/>
            <a:ext cx="8574814" cy="5019125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195623" y="289957"/>
            <a:ext cx="7323027" cy="899537"/>
          </a:xfrm>
        </p:spPr>
        <p:txBody>
          <a:bodyPr>
            <a:normAutofit fontScale="90000"/>
          </a:bodyPr>
          <a:lstStyle/>
          <a:p>
            <a:r>
              <a:rPr lang="en-US" dirty="0"/>
              <a:t>ASP.NET Core 3.0 Preview 1</a:t>
            </a:r>
          </a:p>
        </p:txBody>
      </p:sp>
      <p:sp>
        <p:nvSpPr>
          <p:cNvPr id="6" name="Rectangle 5"/>
          <p:cNvSpPr/>
          <p:nvPr/>
        </p:nvSpPr>
        <p:spPr>
          <a:xfrm>
            <a:off x="425217" y="6297777"/>
            <a:ext cx="1134156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https://blogs.msdn.microsoft.com/dotnet/2018/12/04/announcing-net-core-3-preview-1-and-open-sourcing-windows-desktop-frameworks/</a:t>
            </a:r>
          </a:p>
        </p:txBody>
      </p:sp>
      <p:sp>
        <p:nvSpPr>
          <p:cNvPr id="8" name="Rounded Rectangle 4"/>
          <p:cNvSpPr/>
          <p:nvPr/>
        </p:nvSpPr>
        <p:spPr>
          <a:xfrm>
            <a:off x="1889368" y="3162300"/>
            <a:ext cx="2974732" cy="36830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965F73-78D1-45D4-8F2E-5F87F6E16E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6811" y="4301974"/>
            <a:ext cx="8191438" cy="171280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9" name="Rounded Rectangle 4">
            <a:extLst>
              <a:ext uri="{FF2B5EF4-FFF2-40B4-BE49-F238E27FC236}">
                <a16:creationId xmlns:a16="http://schemas.microsoft.com/office/drawing/2014/main" id="{1BCC5DD8-A5EE-4131-8C02-1D985F788630}"/>
              </a:ext>
            </a:extLst>
          </p:cNvPr>
          <p:cNvSpPr/>
          <p:nvPr/>
        </p:nvSpPr>
        <p:spPr>
          <a:xfrm>
            <a:off x="3997568" y="4974227"/>
            <a:ext cx="6327532" cy="36830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032792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54317-53AC-4862-9FC7-BDF3D5C5D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MEAN Stack…?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ED70AF-B08C-4FE3-8129-4E3576F32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164282-434E-41D4-9582-783D542A7B68}" type="slidenum">
              <a:rPr lang="en-US" smtClean="0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578366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54317-53AC-4862-9FC7-BDF3D5C5D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NICE Stack!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611EB4-9A96-4E5F-885E-36AB49F2AD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.NET</a:t>
            </a:r>
          </a:p>
          <a:p>
            <a:r>
              <a:rPr lang="en-US" dirty="0"/>
              <a:t>IIS </a:t>
            </a:r>
            <a:r>
              <a:rPr lang="en-US"/>
              <a:t>(optional)</a:t>
            </a:r>
            <a:endParaRPr lang="en-US" dirty="0"/>
          </a:p>
          <a:p>
            <a:r>
              <a:rPr lang="en-US" dirty="0"/>
              <a:t>C#</a:t>
            </a:r>
          </a:p>
          <a:p>
            <a:r>
              <a:rPr lang="en-US" dirty="0"/>
              <a:t>Entity Framework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>
                <a:hlinkClick r:id="rId3"/>
              </a:rPr>
              <a:t>nicestack.io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ED70AF-B08C-4FE3-8129-4E3576F32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164282-434E-41D4-9582-783D542A7B68}" type="slidenum">
              <a:rPr lang="en-US" smtClean="0"/>
              <a:t>114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E9D661-AFF3-4314-880B-C9D72BF15A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6232" y="1644072"/>
            <a:ext cx="6742865" cy="4872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690101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3951" y="0"/>
            <a:ext cx="11079822" cy="1325563"/>
          </a:xfrm>
        </p:spPr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208743" y="1129533"/>
            <a:ext cx="11573526" cy="5466600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sz="2000" dirty="0"/>
              <a:t>ASP .NET: </a:t>
            </a:r>
            <a:r>
              <a:rPr lang="en-US" sz="2000" dirty="0">
                <a:hlinkClick r:id="rId3"/>
              </a:rPr>
              <a:t>http://www.asp.net</a:t>
            </a:r>
            <a:endParaRPr lang="en-US" sz="2000" dirty="0"/>
          </a:p>
          <a:p>
            <a:r>
              <a:rPr lang="nl-NL" sz="2000" dirty="0"/>
              <a:t>.NET Core: </a:t>
            </a:r>
            <a:r>
              <a:rPr lang="nl-NL" sz="2000" dirty="0">
                <a:hlinkClick r:id="rId4"/>
              </a:rPr>
              <a:t>https://www.microsoft.com/net</a:t>
            </a:r>
            <a:endParaRPr lang="nl-NL" sz="2000" dirty="0"/>
          </a:p>
          <a:p>
            <a:r>
              <a:rPr lang="nl-NL" sz="2000" dirty="0"/>
              <a:t>.NET Web Dev Blog: </a:t>
            </a:r>
            <a:r>
              <a:rPr lang="nl-NL" sz="2000" dirty="0">
                <a:hlinkClick r:id="rId5"/>
              </a:rPr>
              <a:t>https://blogs.msdn.microsoft.com/webdev</a:t>
            </a:r>
            <a:endParaRPr lang="nl-NL" sz="2000" dirty="0"/>
          </a:p>
          <a:p>
            <a:r>
              <a:rPr lang="sv-SE" sz="2000" dirty="0"/>
              <a:t>Scott Hanselman’s Blog: </a:t>
            </a:r>
            <a:r>
              <a:rPr lang="sv-SE" sz="2000" dirty="0">
                <a:hlinkClick r:id="rId6"/>
              </a:rPr>
              <a:t>https://www.hanselman.com/blog</a:t>
            </a:r>
            <a:endParaRPr lang="sv-SE" sz="2000" dirty="0"/>
          </a:p>
          <a:p>
            <a:endParaRPr lang="sv-SE" sz="2000" dirty="0"/>
          </a:p>
          <a:p>
            <a:r>
              <a:rPr lang="nl-NL" sz="2000" dirty="0"/>
              <a:t>.NET Conf: </a:t>
            </a:r>
            <a:r>
              <a:rPr lang="nl-NL" sz="2000" dirty="0">
                <a:hlinkClick r:id="rId7"/>
              </a:rPr>
              <a:t>http://www.dotnetconf.net</a:t>
            </a:r>
            <a:r>
              <a:rPr lang="nl-NL" sz="2000" dirty="0"/>
              <a:t>  </a:t>
            </a:r>
          </a:p>
          <a:p>
            <a:r>
              <a:rPr lang="nl-NL" sz="2000" dirty="0"/>
              <a:t>MSDN Channel 9: </a:t>
            </a:r>
            <a:r>
              <a:rPr lang="nl-NL" sz="2000" dirty="0">
                <a:hlinkClick r:id="rId8"/>
              </a:rPr>
              <a:t>https://channel9.msdn.com</a:t>
            </a:r>
            <a:endParaRPr lang="nl-NL" sz="2000" dirty="0"/>
          </a:p>
          <a:p>
            <a:endParaRPr lang="nl-NL" sz="2000" dirty="0"/>
          </a:p>
          <a:p>
            <a:r>
              <a:rPr lang="it-IT" sz="2000" dirty="0"/>
              <a:t>Tutorials: </a:t>
            </a:r>
            <a:r>
              <a:rPr lang="it-IT" sz="2000" dirty="0">
                <a:hlinkClick r:id="rId9"/>
              </a:rPr>
              <a:t>https://docs.microsoft.com/en-us/aspnet/core/tutorials/first-mvc-app</a:t>
            </a:r>
            <a:r>
              <a:rPr lang="it-IT" sz="2000" dirty="0"/>
              <a:t> </a:t>
            </a:r>
          </a:p>
          <a:p>
            <a:r>
              <a:rPr lang="nl-NL" sz="2000" dirty="0"/>
              <a:t>C# 7: </a:t>
            </a:r>
            <a:r>
              <a:rPr lang="nl-NL" sz="2000" dirty="0">
                <a:hlinkClick r:id="rId10"/>
              </a:rPr>
              <a:t>https://docs.microsoft.com/en-us/dotnet/articles/csharp/csharp-7</a:t>
            </a:r>
            <a:r>
              <a:rPr lang="nl-NL" sz="2000" dirty="0"/>
              <a:t> </a:t>
            </a:r>
          </a:p>
          <a:p>
            <a:endParaRPr lang="nl-NL" sz="2000" dirty="0"/>
          </a:p>
          <a:p>
            <a:r>
              <a:rPr lang="fr-FR" sz="2000" dirty="0"/>
              <a:t>ASP.NET </a:t>
            </a:r>
            <a:r>
              <a:rPr lang="fr-FR" sz="2000" dirty="0" err="1"/>
              <a:t>Core</a:t>
            </a:r>
            <a:r>
              <a:rPr lang="fr-FR" sz="2000" dirty="0"/>
              <a:t> Roadmap: </a:t>
            </a:r>
            <a:r>
              <a:rPr lang="fr-FR" sz="2000" dirty="0">
                <a:hlinkClick r:id="rId11"/>
              </a:rPr>
              <a:t>https://github.com/aspnet/Home/wiki/Roadmap</a:t>
            </a:r>
            <a:endParaRPr lang="fr-FR" sz="2000" dirty="0"/>
          </a:p>
          <a:p>
            <a:r>
              <a:rPr lang="nl-NL" sz="2000" dirty="0"/>
              <a:t>.NET Core Roadmap: </a:t>
            </a:r>
            <a:r>
              <a:rPr lang="nl-NL" sz="2000" dirty="0">
                <a:hlinkClick r:id="rId12"/>
              </a:rPr>
              <a:t>https://github.com/dotnet/core/blob/master/roadmap.md</a:t>
            </a:r>
            <a:r>
              <a:rPr lang="nl-NL" sz="2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11834295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Resources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253715" y="1798820"/>
            <a:ext cx="11775892" cy="4946916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2400" dirty="0"/>
              <a:t>New Razor Pages: </a:t>
            </a:r>
            <a:r>
              <a:rPr lang="en-US" sz="2400" dirty="0">
                <a:hlinkClick r:id="rId3"/>
              </a:rPr>
              <a:t>http://www.hishambinateya.com/welcome-razor-pages</a:t>
            </a:r>
            <a:r>
              <a:rPr lang="en-US" sz="2400" dirty="0"/>
              <a:t> </a:t>
            </a:r>
          </a:p>
          <a:p>
            <a:r>
              <a:rPr lang="en-US" sz="2400" dirty="0"/>
              <a:t>Intro to Razor: </a:t>
            </a:r>
            <a:r>
              <a:rPr lang="en-US" sz="2400" dirty="0">
                <a:hlinkClick r:id="rId4"/>
              </a:rPr>
              <a:t>https://docs.microsoft.com/en-us/aspnet/core/mvc/razor-pages</a:t>
            </a:r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Live Unit Testing: </a:t>
            </a:r>
            <a:r>
              <a:rPr lang="en-US" sz="2400" dirty="0">
                <a:hlinkClick r:id="rId5"/>
              </a:rPr>
              <a:t>https://blogs.msdn.microsoft.com/visualstudio/2016/11/18/live-unit-testing-visual-studio-2017-rc</a:t>
            </a:r>
            <a:endParaRPr lang="en-US" sz="2400" dirty="0"/>
          </a:p>
          <a:p>
            <a:r>
              <a:rPr lang="en-US" sz="2400" dirty="0"/>
              <a:t>Migrating from MVC to MVC Core: </a:t>
            </a:r>
            <a:r>
              <a:rPr lang="en-US" sz="2400" dirty="0">
                <a:hlinkClick r:id="rId6"/>
              </a:rPr>
              <a:t>https://docs.microsoft.com/en-us/aspnet/core/migration/mvc</a:t>
            </a:r>
            <a:r>
              <a:rPr lang="en-US" sz="2400" dirty="0"/>
              <a:t>  </a:t>
            </a:r>
          </a:p>
          <a:p>
            <a:endParaRPr lang="en-US" sz="2400" dirty="0"/>
          </a:p>
          <a:p>
            <a:r>
              <a:rPr lang="en-US" sz="2400" dirty="0"/>
              <a:t> Visual Studio Code: </a:t>
            </a:r>
            <a:r>
              <a:rPr lang="en-US" sz="2400" dirty="0">
                <a:hlinkClick r:id="rId7"/>
              </a:rPr>
              <a:t>https://code.visualstudio.com</a:t>
            </a:r>
            <a:endParaRPr lang="en-US" sz="2400" dirty="0"/>
          </a:p>
          <a:p>
            <a:r>
              <a:rPr lang="en-US" sz="2400" dirty="0" err="1"/>
              <a:t>dotnet</a:t>
            </a:r>
            <a:r>
              <a:rPr lang="en-US" sz="2400" dirty="0"/>
              <a:t>/cli on GitHub: </a:t>
            </a:r>
            <a:r>
              <a:rPr lang="en-US" sz="2400" dirty="0">
                <a:hlinkClick r:id="rId8"/>
              </a:rPr>
              <a:t>https://github.com/dotnet/cli</a:t>
            </a:r>
            <a:r>
              <a:rPr lang="en-US" sz="2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94125866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283" y="2711868"/>
            <a:ext cx="8964150" cy="1523906"/>
          </a:xfrm>
        </p:spPr>
        <p:txBody>
          <a:bodyPr/>
          <a:lstStyle/>
          <a:p>
            <a:pPr algn="ctr"/>
            <a:r>
              <a:rPr lang="en-US" sz="8627" dirty="0"/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3668155463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392966617"/>
              </p:ext>
            </p:extLst>
          </p:nvPr>
        </p:nvGraphicFramePr>
        <p:xfrm>
          <a:off x="2134164" y="2160769"/>
          <a:ext cx="6347512" cy="38808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Picture 2" descr="Check icon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1415" y="2492548"/>
            <a:ext cx="896425" cy="896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Check icon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0340" y="3657900"/>
            <a:ext cx="896425" cy="896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Check icon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1415" y="4823253"/>
            <a:ext cx="896425" cy="896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8575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265797" y="6207164"/>
            <a:ext cx="7660407" cy="45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9pPr>
          </a:lstStyle>
          <a:p>
            <a:pPr defTabSz="914180"/>
            <a:r>
              <a:rPr lang="en-US" sz="2399" dirty="0">
                <a:solidFill>
                  <a:schemeClr val="tx1">
                    <a:lumMod val="20000"/>
                    <a:lumOff val="80000"/>
                  </a:schemeClr>
                </a:solidFill>
              </a:rPr>
              <a:t>Email:</a:t>
            </a:r>
            <a:r>
              <a:rPr lang="en-US" sz="2399" dirty="0">
                <a:solidFill>
                  <a:srgbClr val="505050"/>
                </a:solidFill>
              </a:rPr>
              <a:t> </a:t>
            </a:r>
            <a:r>
              <a:rPr lang="en-US" sz="2399" dirty="0">
                <a:solidFill>
                  <a:srgbClr val="505050"/>
                </a:solidFill>
                <a:hlinkClick r:id="rId3"/>
              </a:rPr>
              <a:t>shchowd@microsoft.com</a:t>
            </a:r>
            <a:r>
              <a:rPr lang="en-US" sz="2399" dirty="0">
                <a:solidFill>
                  <a:srgbClr val="505050"/>
                </a:solidFill>
              </a:rPr>
              <a:t> </a:t>
            </a:r>
            <a:r>
              <a:rPr lang="en-US" sz="2399" dirty="0">
                <a:solidFill>
                  <a:schemeClr val="tx1">
                    <a:lumMod val="20000"/>
                    <a:lumOff val="80000"/>
                  </a:schemeClr>
                </a:solidFill>
                <a:sym typeface="Wingdings" panose="05000000000000000000" pitchFamily="2" charset="2"/>
              </a:rPr>
              <a:t></a:t>
            </a:r>
            <a:r>
              <a:rPr lang="en-US" sz="2399" dirty="0">
                <a:solidFill>
                  <a:schemeClr val="tx1">
                    <a:lumMod val="20000"/>
                    <a:lumOff val="80000"/>
                  </a:schemeClr>
                </a:solidFill>
              </a:rPr>
              <a:t> Twitter: </a:t>
            </a:r>
            <a:r>
              <a:rPr lang="en-US" sz="2399" dirty="0">
                <a:solidFill>
                  <a:srgbClr val="505050"/>
                </a:solidFill>
                <a:hlinkClick r:id="rId4"/>
              </a:rPr>
              <a:t>@shahedC</a:t>
            </a:r>
            <a:r>
              <a:rPr lang="en-US" sz="2399" dirty="0">
                <a:solidFill>
                  <a:srgbClr val="505050"/>
                </a:solidFill>
              </a:rPr>
              <a:t>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EF022C0-1FC6-4B32-B4B9-1143BAD60D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6630" y="116868"/>
            <a:ext cx="7458740" cy="6023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3969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4609" y="1189494"/>
            <a:ext cx="9292390" cy="48006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297851" y="289957"/>
            <a:ext cx="5596298" cy="899537"/>
          </a:xfrm>
        </p:spPr>
        <p:txBody>
          <a:bodyPr>
            <a:normAutofit/>
          </a:bodyPr>
          <a:lstStyle/>
          <a:p>
            <a:r>
              <a:rPr lang="en-US" dirty="0"/>
              <a:t>C# 7.x in VS2017</a:t>
            </a:r>
          </a:p>
        </p:txBody>
      </p:sp>
      <p:sp>
        <p:nvSpPr>
          <p:cNvPr id="6" name="Rectangle 5"/>
          <p:cNvSpPr/>
          <p:nvPr/>
        </p:nvSpPr>
        <p:spPr>
          <a:xfrm>
            <a:off x="2356739" y="6297777"/>
            <a:ext cx="74785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4"/>
              </a:rPr>
              <a:t>https://docs.microsoft.com/en-us/dotnet/csharp/whats-new/csharp-7-3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386563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297851" y="289957"/>
            <a:ext cx="5596298" cy="899537"/>
          </a:xfrm>
        </p:spPr>
        <p:txBody>
          <a:bodyPr>
            <a:normAutofit/>
          </a:bodyPr>
          <a:lstStyle/>
          <a:p>
            <a:r>
              <a:rPr lang="en-US" dirty="0"/>
              <a:t>C# 8.x in VS2019</a:t>
            </a:r>
          </a:p>
        </p:txBody>
      </p:sp>
      <p:sp>
        <p:nvSpPr>
          <p:cNvPr id="6" name="Rectangle 5"/>
          <p:cNvSpPr/>
          <p:nvPr/>
        </p:nvSpPr>
        <p:spPr>
          <a:xfrm>
            <a:off x="2356739" y="6297777"/>
            <a:ext cx="79884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https://blogs.msdn.microsoft.com/dotnet/2018/12/05/take-c-8-0-for-a-spin/</a:t>
            </a:r>
            <a:r>
              <a:rPr lang="en-US" dirty="0"/>
              <a:t> 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81B2C6A-8157-4899-AB09-46A96395DE57}"/>
              </a:ext>
            </a:extLst>
          </p:cNvPr>
          <p:cNvGrpSpPr/>
          <p:nvPr/>
        </p:nvGrpSpPr>
        <p:grpSpPr>
          <a:xfrm>
            <a:off x="780893" y="1129487"/>
            <a:ext cx="10630214" cy="4790274"/>
            <a:chOff x="326655" y="1129487"/>
            <a:chExt cx="10630214" cy="4790274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82E150D-0EF6-4ECB-9886-902F706B09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6655" y="1129487"/>
              <a:ext cx="8183838" cy="4790273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4BAA5C3-D30C-441D-A9A5-60ADCC400D3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19586"/>
            <a:stretch/>
          </p:blipFill>
          <p:spPr>
            <a:xfrm>
              <a:off x="1745078" y="2067727"/>
              <a:ext cx="8183838" cy="3852033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3B7931C-F60A-4F13-84DD-F130850F83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48004"/>
            <a:stretch/>
          </p:blipFill>
          <p:spPr>
            <a:xfrm>
              <a:off x="2773032" y="3429001"/>
              <a:ext cx="8183837" cy="24907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67570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4042020512"/>
              </p:ext>
            </p:extLst>
          </p:nvPr>
        </p:nvGraphicFramePr>
        <p:xfrm>
          <a:off x="2134164" y="2160769"/>
          <a:ext cx="6347512" cy="38808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Picture 2" descr="Check icon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1415" y="2492548"/>
            <a:ext cx="896425" cy="896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1547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5001" y="1815453"/>
            <a:ext cx="9860627" cy="2689245"/>
          </a:xfrm>
        </p:spPr>
        <p:txBody>
          <a:bodyPr/>
          <a:lstStyle/>
          <a:p>
            <a:pPr algn="ctr"/>
            <a:r>
              <a:rPr lang="en-US" sz="8627" dirty="0"/>
              <a:t>.NET Framework </a:t>
            </a:r>
            <a:br>
              <a:rPr lang="en-US" sz="8627" dirty="0"/>
            </a:br>
            <a:r>
              <a:rPr lang="en-US" sz="8627" dirty="0"/>
              <a:t>&amp; .NET Core</a:t>
            </a:r>
          </a:p>
        </p:txBody>
      </p:sp>
    </p:spTree>
    <p:extLst>
      <p:ext uri="{BB962C8B-B14F-4D97-AF65-F5344CB8AC3E}">
        <p14:creationId xmlns:p14="http://schemas.microsoft.com/office/powerpoint/2010/main" val="29508517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weblog.west-wind.com/images/2016/ASP.NET%20Core%20Overview/AspNetCoreToday.png">
            <a:extLst>
              <a:ext uri="{FF2B5EF4-FFF2-40B4-BE49-F238E27FC236}">
                <a16:creationId xmlns:a16="http://schemas.microsoft.com/office/drawing/2014/main" id="{7BCBDD73-2C97-4FFA-9C3F-2FF36C81DA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338" y="1189489"/>
            <a:ext cx="9759324" cy="544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27867" y="289955"/>
            <a:ext cx="10725243" cy="899537"/>
          </a:xfrm>
        </p:spPr>
        <p:txBody>
          <a:bodyPr>
            <a:normAutofit/>
          </a:bodyPr>
          <a:lstStyle/>
          <a:p>
            <a:r>
              <a:rPr lang="en-US" dirty="0"/>
              <a:t>ASP.NET Core High-Level Overview</a:t>
            </a:r>
          </a:p>
        </p:txBody>
      </p:sp>
    </p:spTree>
    <p:extLst>
      <p:ext uri="{BB962C8B-B14F-4D97-AF65-F5344CB8AC3E}">
        <p14:creationId xmlns:p14="http://schemas.microsoft.com/office/powerpoint/2010/main" val="10039570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182652" y="289955"/>
            <a:ext cx="5826698" cy="899537"/>
          </a:xfrm>
        </p:spPr>
        <p:txBody>
          <a:bodyPr>
            <a:normAutofit fontScale="90000"/>
          </a:bodyPr>
          <a:lstStyle/>
          <a:p>
            <a:r>
              <a:rPr lang="en-US" dirty="0"/>
              <a:t>Compilation Process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4292" y="1382390"/>
            <a:ext cx="8277619" cy="470466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18952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5001" y="1815453"/>
            <a:ext cx="9860627" cy="2689245"/>
          </a:xfrm>
        </p:spPr>
        <p:txBody>
          <a:bodyPr/>
          <a:lstStyle/>
          <a:p>
            <a:pPr algn="ctr"/>
            <a:r>
              <a:rPr lang="en-US" sz="8627" dirty="0"/>
              <a:t>ASP .NET Core</a:t>
            </a:r>
          </a:p>
        </p:txBody>
      </p:sp>
    </p:spTree>
    <p:extLst>
      <p:ext uri="{BB962C8B-B14F-4D97-AF65-F5344CB8AC3E}">
        <p14:creationId xmlns:p14="http://schemas.microsoft.com/office/powerpoint/2010/main" val="4376113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51840" y="289955"/>
            <a:ext cx="7688320" cy="899537"/>
          </a:xfrm>
        </p:spPr>
        <p:txBody>
          <a:bodyPr>
            <a:normAutofit/>
          </a:bodyPr>
          <a:lstStyle/>
          <a:p>
            <a:r>
              <a:rPr lang="en-US" dirty="0"/>
              <a:t>ASP.NET Core Features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1368388" y="1233981"/>
            <a:ext cx="9455224" cy="5315968"/>
            <a:chOff x="1368388" y="1233981"/>
            <a:chExt cx="9455224" cy="5315968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68388" y="1233981"/>
              <a:ext cx="9455224" cy="5315968"/>
            </a:xfrm>
            <a:prstGeom prst="rect">
              <a:avLst/>
            </a:prstGeom>
          </p:spPr>
        </p:pic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38287" y="1447800"/>
              <a:ext cx="1114425" cy="533400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52712" y="1447800"/>
              <a:ext cx="1114425" cy="53340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79358" y="1447800"/>
              <a:ext cx="1114425" cy="533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188214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101528074"/>
              </p:ext>
            </p:extLst>
          </p:nvPr>
        </p:nvGraphicFramePr>
        <p:xfrm>
          <a:off x="2134164" y="2160769"/>
          <a:ext cx="6347512" cy="38808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614601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132542" y="289957"/>
            <a:ext cx="9926916" cy="899537"/>
          </a:xfrm>
        </p:spPr>
        <p:txBody>
          <a:bodyPr>
            <a:normAutofit/>
          </a:bodyPr>
          <a:lstStyle/>
          <a:p>
            <a:r>
              <a:rPr lang="en-US" dirty="0"/>
              <a:t>MVC Web App Basics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941EDB-42B5-406C-927C-B799AE6122E0}"/>
              </a:ext>
            </a:extLst>
          </p:cNvPr>
          <p:cNvSpPr txBox="1"/>
          <p:nvPr/>
        </p:nvSpPr>
        <p:spPr>
          <a:xfrm>
            <a:off x="602626" y="1118507"/>
            <a:ext cx="11003680" cy="526297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F7FC4A3E-35ED-40F1-89C2-1DE65C416732}"/>
              </a:ext>
            </a:extLst>
          </p:cNvPr>
          <p:cNvGrpSpPr/>
          <p:nvPr/>
        </p:nvGrpSpPr>
        <p:grpSpPr>
          <a:xfrm>
            <a:off x="783978" y="1751211"/>
            <a:ext cx="10275480" cy="4420990"/>
            <a:chOff x="5939631" y="5409598"/>
            <a:chExt cx="11887200" cy="4522881"/>
          </a:xfrm>
        </p:grpSpPr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1F5197F3-B4F5-42C5-BBB4-94728707FD5E}"/>
                </a:ext>
              </a:extLst>
            </p:cNvPr>
            <p:cNvSpPr/>
            <p:nvPr/>
          </p:nvSpPr>
          <p:spPr>
            <a:xfrm>
              <a:off x="9216231" y="5598527"/>
              <a:ext cx="4038600" cy="1201405"/>
            </a:xfrm>
            <a:prstGeom prst="roundRect">
              <a:avLst/>
            </a:prstGeom>
            <a:solidFill>
              <a:srgbClr val="F37021"/>
            </a:solidFill>
            <a:ln>
              <a:noFill/>
            </a:ln>
          </p:spPr>
          <p:txBody>
            <a:bodyPr lIns="182765" tIns="182765" rIns="182765" bIns="182765" anchor="ctr" anchorCtr="0">
              <a:noAutofit/>
            </a:bodyPr>
            <a:lstStyle/>
            <a:p>
              <a:pPr algn="ctr"/>
              <a:r>
                <a:rPr lang="en-US" sz="5400" dirty="0">
                  <a:solidFill>
                    <a:schemeClr val="bg1"/>
                  </a:solidFill>
                  <a:latin typeface="Arial"/>
                  <a:cs typeface="Arial"/>
                </a:rPr>
                <a:t>Controller</a:t>
              </a:r>
            </a:p>
          </p:txBody>
        </p:sp>
        <p:sp>
          <p:nvSpPr>
            <p:cNvPr id="55" name="Rectangle: Rounded Corners 54">
              <a:extLst>
                <a:ext uri="{FF2B5EF4-FFF2-40B4-BE49-F238E27FC236}">
                  <a16:creationId xmlns:a16="http://schemas.microsoft.com/office/drawing/2014/main" id="{1CC8939C-6388-4773-8E14-C3E1115613A1}"/>
                </a:ext>
              </a:extLst>
            </p:cNvPr>
            <p:cNvSpPr/>
            <p:nvPr/>
          </p:nvSpPr>
          <p:spPr>
            <a:xfrm>
              <a:off x="9220322" y="8001337"/>
              <a:ext cx="4038600" cy="1201405"/>
            </a:xfrm>
            <a:prstGeom prst="roundRect">
              <a:avLst/>
            </a:prstGeom>
            <a:solidFill>
              <a:srgbClr val="EE2D4A"/>
            </a:solidFill>
            <a:ln>
              <a:noFill/>
            </a:ln>
          </p:spPr>
          <p:txBody>
            <a:bodyPr lIns="182765" tIns="182765" rIns="182765" bIns="182765" anchor="ctr" anchorCtr="0">
              <a:noAutofit/>
            </a:bodyPr>
            <a:lstStyle/>
            <a:p>
              <a:pPr algn="ctr"/>
              <a:r>
                <a:rPr lang="en-US" sz="5595" dirty="0">
                  <a:solidFill>
                    <a:schemeClr val="bg1"/>
                  </a:solidFill>
                </a:rPr>
                <a:t>Model</a:t>
              </a:r>
            </a:p>
          </p:txBody>
        </p:sp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D7A872E3-81D7-46F7-916F-7DCE3A788E93}"/>
                </a:ext>
              </a:extLst>
            </p:cNvPr>
            <p:cNvSpPr/>
            <p:nvPr/>
          </p:nvSpPr>
          <p:spPr>
            <a:xfrm>
              <a:off x="13788231" y="6799932"/>
              <a:ext cx="4038600" cy="1201405"/>
            </a:xfrm>
            <a:prstGeom prst="roundRect">
              <a:avLst/>
            </a:prstGeom>
            <a:solidFill>
              <a:srgbClr val="4285F4"/>
            </a:solidFill>
            <a:ln>
              <a:noFill/>
            </a:ln>
          </p:spPr>
          <p:txBody>
            <a:bodyPr lIns="182765" tIns="182765" rIns="182765" bIns="182765" anchor="ctr" anchorCtr="0">
              <a:noAutofit/>
            </a:bodyPr>
            <a:lstStyle/>
            <a:p>
              <a:pPr algn="ctr"/>
              <a:r>
                <a:rPr lang="en-US" sz="5595" dirty="0">
                  <a:solidFill>
                    <a:schemeClr val="bg1"/>
                  </a:solidFill>
                </a:rPr>
                <a:t>View</a:t>
              </a:r>
            </a:p>
          </p:txBody>
        </p:sp>
        <p:cxnSp>
          <p:nvCxnSpPr>
            <p:cNvPr id="57" name="Shape 229">
              <a:extLst>
                <a:ext uri="{FF2B5EF4-FFF2-40B4-BE49-F238E27FC236}">
                  <a16:creationId xmlns:a16="http://schemas.microsoft.com/office/drawing/2014/main" id="{6B0813E5-98BC-4FBA-8B39-26E4624C5ECA}"/>
                </a:ext>
              </a:extLst>
            </p:cNvPr>
            <p:cNvCxnSpPr>
              <a:cxnSpLocks/>
            </p:cNvCxnSpPr>
            <p:nvPr/>
          </p:nvCxnSpPr>
          <p:spPr>
            <a:xfrm>
              <a:off x="5939631" y="6199229"/>
              <a:ext cx="3200400" cy="0"/>
            </a:xfrm>
            <a:prstGeom prst="straightConnector1">
              <a:avLst/>
            </a:prstGeom>
            <a:noFill/>
            <a:ln w="50800" cap="flat" cmpd="sng">
              <a:solidFill>
                <a:srgbClr val="4285F4"/>
              </a:solidFill>
              <a:prstDash val="dot"/>
              <a:round/>
              <a:headEnd type="none" w="lg" len="lg"/>
              <a:tailEnd type="stealth" w="lg" len="lg"/>
            </a:ln>
          </p:spPr>
        </p:cxnSp>
        <p:cxnSp>
          <p:nvCxnSpPr>
            <p:cNvPr id="58" name="Shape 229">
              <a:extLst>
                <a:ext uri="{FF2B5EF4-FFF2-40B4-BE49-F238E27FC236}">
                  <a16:creationId xmlns:a16="http://schemas.microsoft.com/office/drawing/2014/main" id="{2BF9DFBE-3DC2-49C4-979B-456BF6D73317}"/>
                </a:ext>
              </a:extLst>
            </p:cNvPr>
            <p:cNvCxnSpPr>
              <a:cxnSpLocks/>
            </p:cNvCxnSpPr>
            <p:nvPr/>
          </p:nvCxnSpPr>
          <p:spPr>
            <a:xfrm>
              <a:off x="11121231" y="6682914"/>
              <a:ext cx="0" cy="1201405"/>
            </a:xfrm>
            <a:prstGeom prst="straightConnector1">
              <a:avLst/>
            </a:prstGeom>
            <a:noFill/>
            <a:ln w="50800" cap="flat" cmpd="sng">
              <a:solidFill>
                <a:srgbClr val="4285F4"/>
              </a:solidFill>
              <a:prstDash val="dot"/>
              <a:round/>
              <a:headEnd type="none" w="lg" len="lg"/>
              <a:tailEnd type="stealth" w="lg" len="lg"/>
            </a:ln>
          </p:spPr>
        </p:cxnSp>
        <p:sp>
          <p:nvSpPr>
            <p:cNvPr id="59" name="Arc 58">
              <a:extLst>
                <a:ext uri="{FF2B5EF4-FFF2-40B4-BE49-F238E27FC236}">
                  <a16:creationId xmlns:a16="http://schemas.microsoft.com/office/drawing/2014/main" id="{1C3FFF9A-AEE0-4604-8E8D-E65B15C55719}"/>
                </a:ext>
              </a:extLst>
            </p:cNvPr>
            <p:cNvSpPr/>
            <p:nvPr/>
          </p:nvSpPr>
          <p:spPr>
            <a:xfrm>
              <a:off x="11334089" y="6485549"/>
              <a:ext cx="3841484" cy="2280901"/>
            </a:xfrm>
            <a:prstGeom prst="arc">
              <a:avLst>
                <a:gd name="adj1" fmla="val 730267"/>
                <a:gd name="adj2" fmla="val 5452777"/>
              </a:avLst>
            </a:prstGeom>
            <a:noFill/>
            <a:ln w="50800" cap="flat" cmpd="sng">
              <a:solidFill>
                <a:srgbClr val="4285F4"/>
              </a:solidFill>
              <a:prstDash val="dot"/>
              <a:round/>
              <a:headEnd type="none" w="lg" len="lg"/>
              <a:tailEnd type="stealth" w="lg" len="lg"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AE0C0914-A395-4EA3-96B4-BDE65E5716C5}"/>
                </a:ext>
              </a:extLst>
            </p:cNvPr>
            <p:cNvSpPr txBox="1"/>
            <p:nvPr/>
          </p:nvSpPr>
          <p:spPr>
            <a:xfrm>
              <a:off x="6334752" y="5624978"/>
              <a:ext cx="2423451" cy="4723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User Requests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09BC8722-FC33-4E9C-9F33-951EEA41A9FF}"/>
                </a:ext>
              </a:extLst>
            </p:cNvPr>
            <p:cNvSpPr txBox="1"/>
            <p:nvPr/>
          </p:nvSpPr>
          <p:spPr>
            <a:xfrm>
              <a:off x="9469033" y="7022070"/>
              <a:ext cx="1512626" cy="8501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Updates</a:t>
              </a:r>
            </a:p>
            <a:p>
              <a:r>
                <a:rPr lang="en-US" sz="2400" dirty="0"/>
                <a:t>Model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A191E874-AD01-454E-91C7-6A21942DB9CB}"/>
                </a:ext>
              </a:extLst>
            </p:cNvPr>
            <p:cNvSpPr txBox="1"/>
            <p:nvPr/>
          </p:nvSpPr>
          <p:spPr>
            <a:xfrm>
              <a:off x="14456059" y="8507671"/>
              <a:ext cx="947987" cy="8501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Gets</a:t>
              </a:r>
            </a:p>
            <a:p>
              <a:r>
                <a:rPr lang="en-US" sz="2400" dirty="0"/>
                <a:t>Data</a:t>
              </a:r>
            </a:p>
          </p:txBody>
        </p:sp>
        <p:sp>
          <p:nvSpPr>
            <p:cNvPr id="63" name="Arc 62">
              <a:extLst>
                <a:ext uri="{FF2B5EF4-FFF2-40B4-BE49-F238E27FC236}">
                  <a16:creationId xmlns:a16="http://schemas.microsoft.com/office/drawing/2014/main" id="{1A1576FB-3476-48B0-B957-7DE01BB256F9}"/>
                </a:ext>
              </a:extLst>
            </p:cNvPr>
            <p:cNvSpPr/>
            <p:nvPr/>
          </p:nvSpPr>
          <p:spPr>
            <a:xfrm rot="16200000">
              <a:off x="11199102" y="5324049"/>
              <a:ext cx="3841484" cy="5375375"/>
            </a:xfrm>
            <a:prstGeom prst="arc">
              <a:avLst>
                <a:gd name="adj1" fmla="val 242237"/>
                <a:gd name="adj2" fmla="val 3525486"/>
              </a:avLst>
            </a:prstGeom>
            <a:noFill/>
            <a:ln w="50800" cap="flat" cmpd="sng">
              <a:solidFill>
                <a:srgbClr val="4285F4"/>
              </a:solidFill>
              <a:prstDash val="dot"/>
              <a:round/>
              <a:headEnd type="none" w="lg" len="lg"/>
              <a:tailEnd type="stealth" w="lg" len="lg"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77F85C60-C4CC-4B7A-BAC2-BC73C6981211}"/>
                </a:ext>
              </a:extLst>
            </p:cNvPr>
            <p:cNvSpPr txBox="1"/>
            <p:nvPr/>
          </p:nvSpPr>
          <p:spPr>
            <a:xfrm>
              <a:off x="14375025" y="5409598"/>
              <a:ext cx="1512626" cy="8501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Updates</a:t>
              </a:r>
            </a:p>
            <a:p>
              <a:r>
                <a:rPr lang="en-US" sz="2400" dirty="0"/>
                <a:t>View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591553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132542" y="289957"/>
            <a:ext cx="9926916" cy="899537"/>
          </a:xfrm>
        </p:spPr>
        <p:txBody>
          <a:bodyPr>
            <a:normAutofit/>
          </a:bodyPr>
          <a:lstStyle/>
          <a:p>
            <a:r>
              <a:rPr lang="en-US" dirty="0"/>
              <a:t>MVC (Web) Controllers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941EDB-42B5-406C-927C-B799AE6122E0}"/>
              </a:ext>
            </a:extLst>
          </p:cNvPr>
          <p:cNvSpPr txBox="1"/>
          <p:nvPr/>
        </p:nvSpPr>
        <p:spPr>
          <a:xfrm>
            <a:off x="602626" y="1118507"/>
            <a:ext cx="11003680" cy="569386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lang="en-US" sz="14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HumanController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: Controller</a:t>
            </a:r>
          </a:p>
          <a:p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private 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readonly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ApplicationDbContext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_context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endParaRPr lang="en-US" sz="1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public </a:t>
            </a:r>
            <a:r>
              <a:rPr lang="en-US" sz="14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HumanController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ApplicationDbContext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context) {}</a:t>
            </a:r>
          </a:p>
          <a:p>
            <a:endParaRPr lang="en-US" sz="1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// GET: Human, Human/Details/5</a:t>
            </a:r>
          </a:p>
          <a:p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public 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async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Task&lt;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IActionResult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Index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{}</a:t>
            </a:r>
          </a:p>
          <a:p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public 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async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Task&lt;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IActionResult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Details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 id) {}</a:t>
            </a:r>
          </a:p>
          <a:p>
            <a:endParaRPr lang="en-US" sz="1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// GET: Human/Create</a:t>
            </a:r>
          </a:p>
          <a:p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public 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IActionResult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{}</a:t>
            </a:r>
          </a:p>
          <a:p>
            <a:endParaRPr lang="en-US" sz="1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// POST: Human</a:t>
            </a:r>
          </a:p>
          <a:p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[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HttpPost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[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ValidateAntiForgeryToken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public 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async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Task&lt;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IActionResult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([Bind("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Id,FirstName,LastName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")] Human human) {}</a:t>
            </a:r>
          </a:p>
          <a:p>
            <a:endParaRPr lang="en-US" sz="1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// GET: Human/Edit/5</a:t>
            </a:r>
          </a:p>
          <a:p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public 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async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Task&lt;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IActionResult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Edit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 id) {}</a:t>
            </a:r>
          </a:p>
          <a:p>
            <a:endParaRPr lang="en-US" sz="1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// POST: Human/Edit/5</a:t>
            </a:r>
          </a:p>
          <a:p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[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HttpPost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[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ValidateAntiForgeryToken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public 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async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Task&lt;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IActionResult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Edit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id, [Bind("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Id,FirstName,LastName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")] Human human) {} </a:t>
            </a:r>
          </a:p>
          <a:p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64429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132542" y="289957"/>
            <a:ext cx="9926916" cy="899537"/>
          </a:xfrm>
        </p:spPr>
        <p:txBody>
          <a:bodyPr>
            <a:normAutofit/>
          </a:bodyPr>
          <a:lstStyle/>
          <a:p>
            <a:r>
              <a:rPr lang="en-US" dirty="0"/>
              <a:t>MVC (API) Controllers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941EDB-42B5-406C-927C-B799AE6122E0}"/>
              </a:ext>
            </a:extLst>
          </p:cNvPr>
          <p:cNvSpPr txBox="1"/>
          <p:nvPr/>
        </p:nvSpPr>
        <p:spPr>
          <a:xfrm>
            <a:off x="602626" y="1118507"/>
            <a:ext cx="11003680" cy="461664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lang="en-US" sz="14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ValuesController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: Controller</a:t>
            </a:r>
          </a:p>
          <a:p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// 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api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/Values, 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api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/Values/5</a:t>
            </a:r>
          </a:p>
          <a:p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[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HttpGet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public 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IEnumerable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&lt;string&gt; 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{}</a:t>
            </a:r>
          </a:p>
          <a:p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</a:p>
          <a:p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[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HttpGet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("{id}", Name = "Get")]</a:t>
            </a:r>
          </a:p>
          <a:p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public string 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id) {}</a:t>
            </a:r>
          </a:p>
          <a:p>
            <a:endParaRPr lang="en-US" sz="1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// 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POST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api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/Values</a:t>
            </a:r>
          </a:p>
          <a:p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[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HttpPost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public void 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Post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([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FromBody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]string value) {} </a:t>
            </a:r>
          </a:p>
          <a:p>
            <a:endParaRPr lang="en-US" sz="1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// 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api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/Values/5</a:t>
            </a:r>
          </a:p>
          <a:p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[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HttpPut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("{id}")]</a:t>
            </a:r>
          </a:p>
          <a:p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public void 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id, [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FromBody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]string value) {}</a:t>
            </a:r>
          </a:p>
          <a:p>
            <a:endParaRPr lang="en-US" sz="1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// 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DELETE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api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ApiWithActions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/5</a:t>
            </a:r>
          </a:p>
          <a:p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[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HttpDelete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("{id}")]</a:t>
            </a:r>
          </a:p>
          <a:p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public void 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Delete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id) {} </a:t>
            </a:r>
          </a:p>
          <a:p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73561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132542" y="289957"/>
            <a:ext cx="9926916" cy="899537"/>
          </a:xfrm>
        </p:spPr>
        <p:txBody>
          <a:bodyPr>
            <a:normAutofit/>
          </a:bodyPr>
          <a:lstStyle/>
          <a:p>
            <a:r>
              <a:rPr lang="en-US" dirty="0"/>
              <a:t>MVC (Web) Views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941EDB-42B5-406C-927C-B799AE6122E0}"/>
              </a:ext>
            </a:extLst>
          </p:cNvPr>
          <p:cNvSpPr txBox="1"/>
          <p:nvPr/>
        </p:nvSpPr>
        <p:spPr>
          <a:xfrm>
            <a:off x="602626" y="1118507"/>
            <a:ext cx="10382786" cy="526297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@model 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NiceStackWeb.Models.</a:t>
            </a:r>
            <a:r>
              <a:rPr lang="en-US" sz="14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Human</a:t>
            </a:r>
            <a:endParaRPr lang="en-US" sz="1400" b="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@{</a:t>
            </a:r>
          </a:p>
          <a:p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ViewData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["Title"] = "Details";</a:t>
            </a:r>
          </a:p>
          <a:p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US" sz="1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&lt;h2&gt;Details&lt;/h2&gt;</a:t>
            </a:r>
          </a:p>
          <a:p>
            <a:endParaRPr lang="en-US" sz="1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&lt;div&gt;</a:t>
            </a:r>
          </a:p>
          <a:p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&lt;h4&gt;Human&lt;/h4&gt;</a:t>
            </a:r>
          </a:p>
          <a:p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&lt;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hr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/&gt;</a:t>
            </a:r>
          </a:p>
          <a:p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&lt;dl class="dl-horizontal"&gt;</a:t>
            </a:r>
          </a:p>
          <a:p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&lt;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sz="14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Html.DisplayNameFor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(model =&gt; </a:t>
            </a:r>
            <a:r>
              <a:rPr lang="en-US" sz="14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model.FirstName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&lt;/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&lt;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dd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sz="14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Html.DisplayFor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(model =&gt; </a:t>
            </a:r>
            <a:r>
              <a:rPr lang="en-US" sz="14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model.FirstName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&lt;/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dd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...</a:t>
            </a:r>
          </a:p>
          <a:p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&lt;/dl&gt;</a:t>
            </a:r>
          </a:p>
          <a:p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&lt;/div&gt;</a:t>
            </a:r>
          </a:p>
          <a:p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&lt;div&gt;</a:t>
            </a:r>
          </a:p>
          <a:p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&lt;a 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asp-action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="Edit" 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asp-route-id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="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sz="14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Model.Id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"&gt;Edit&lt;/a&gt; |</a:t>
            </a:r>
          </a:p>
          <a:p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&lt;a 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asp-action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="Index"&gt;Back to List&lt;/a&gt;</a:t>
            </a:r>
          </a:p>
          <a:p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&lt;/div&gt;</a:t>
            </a:r>
          </a:p>
        </p:txBody>
      </p:sp>
    </p:spTree>
    <p:extLst>
      <p:ext uri="{BB962C8B-B14F-4D97-AF65-F5344CB8AC3E}">
        <p14:creationId xmlns:p14="http://schemas.microsoft.com/office/powerpoint/2010/main" val="42538838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132542" y="289957"/>
            <a:ext cx="9926916" cy="899537"/>
          </a:xfrm>
        </p:spPr>
        <p:txBody>
          <a:bodyPr>
            <a:normAutofit/>
          </a:bodyPr>
          <a:lstStyle/>
          <a:p>
            <a:r>
              <a:rPr lang="en-US" dirty="0"/>
              <a:t>MVC Models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941EDB-42B5-406C-927C-B799AE6122E0}"/>
              </a:ext>
            </a:extLst>
          </p:cNvPr>
          <p:cNvSpPr txBox="1"/>
          <p:nvPr/>
        </p:nvSpPr>
        <p:spPr>
          <a:xfrm>
            <a:off x="602626" y="1118507"/>
            <a:ext cx="10382786" cy="424731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using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System.ComponentModel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using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System.ComponentModel.</a:t>
            </a:r>
            <a:r>
              <a:rPr lang="en-US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DataAnnotations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endParaRPr lang="en-US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Human</a:t>
            </a: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[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Key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public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 get; set; }</a:t>
            </a:r>
          </a:p>
          <a:p>
            <a:endParaRPr lang="en-US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[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DisplayName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("First Name")]</a:t>
            </a: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public string 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FirstName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 get; set; }</a:t>
            </a:r>
          </a:p>
          <a:p>
            <a:endParaRPr lang="en-US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[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DisplayName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("First Name")]</a:t>
            </a: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public string </a:t>
            </a:r>
            <a:r>
              <a:rPr lang="en-US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LastName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 get; set; }</a:t>
            </a: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35200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908300" y="289957"/>
            <a:ext cx="6781800" cy="899537"/>
          </a:xfrm>
        </p:spPr>
        <p:txBody>
          <a:bodyPr>
            <a:normAutofit/>
          </a:bodyPr>
          <a:lstStyle/>
          <a:p>
            <a:r>
              <a:rPr lang="en-US" dirty="0"/>
              <a:t>New Razor Pages!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1319822"/>
            <a:ext cx="11099800" cy="5256396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3219450" y="3422650"/>
            <a:ext cx="1714500" cy="635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2819400" y="3689350"/>
            <a:ext cx="2533650" cy="1905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4184650" y="3990790"/>
            <a:ext cx="1085850" cy="1270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3473450" y="4285880"/>
            <a:ext cx="1797050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3105150" y="4597400"/>
            <a:ext cx="1079500" cy="1233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3695700" y="5586809"/>
            <a:ext cx="342900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6019800" y="5885259"/>
            <a:ext cx="342900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2819400" y="6183709"/>
            <a:ext cx="514350" cy="119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2847975" y="6496050"/>
            <a:ext cx="1431925" cy="5159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 rot="16200000">
            <a:off x="-2619726" y="3523733"/>
            <a:ext cx="58226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4"/>
              </a:rPr>
              <a:t>http://www.hishambinateya.com/welcome-razor-pages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734628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067050" y="289957"/>
            <a:ext cx="6057900" cy="899537"/>
          </a:xfrm>
        </p:spPr>
        <p:txBody>
          <a:bodyPr>
            <a:normAutofit/>
          </a:bodyPr>
          <a:lstStyle/>
          <a:p>
            <a:r>
              <a:rPr lang="en-US" dirty="0"/>
              <a:t>Intro to Razor Pages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0250" y="1189495"/>
            <a:ext cx="8191500" cy="4998332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2762183" y="6276377"/>
            <a:ext cx="66676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https://docs.microsoft.com/en-us/aspnet/core/mvc/razor-pages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452715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588" y="1197901"/>
            <a:ext cx="10838824" cy="4989925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079708" y="289957"/>
            <a:ext cx="4032584" cy="899537"/>
          </a:xfrm>
        </p:spPr>
        <p:txBody>
          <a:bodyPr>
            <a:normAutofit/>
          </a:bodyPr>
          <a:lstStyle/>
          <a:p>
            <a:r>
              <a:rPr lang="en-US" dirty="0"/>
              <a:t>Razor Syntax</a:t>
            </a:r>
          </a:p>
        </p:txBody>
      </p:sp>
      <p:sp>
        <p:nvSpPr>
          <p:cNvPr id="6" name="Rectangle 5"/>
          <p:cNvSpPr/>
          <p:nvPr/>
        </p:nvSpPr>
        <p:spPr>
          <a:xfrm>
            <a:off x="8864868" y="3118585"/>
            <a:ext cx="2396690" cy="171329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1849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385489" y="289957"/>
            <a:ext cx="3421022" cy="899537"/>
          </a:xfrm>
        </p:spPr>
        <p:txBody>
          <a:bodyPr>
            <a:normAutofit/>
          </a:bodyPr>
          <a:lstStyle/>
          <a:p>
            <a:r>
              <a:rPr lang="en-US" dirty="0"/>
              <a:t>UI Options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16B1ABCE-1A9F-431E-A4CD-64B317AD7C5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34787036"/>
              </p:ext>
            </p:extLst>
          </p:nvPr>
        </p:nvGraphicFramePr>
        <p:xfrm>
          <a:off x="2032000" y="1223518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10" name="Group 9">
            <a:extLst>
              <a:ext uri="{FF2B5EF4-FFF2-40B4-BE49-F238E27FC236}">
                <a16:creationId xmlns:a16="http://schemas.microsoft.com/office/drawing/2014/main" id="{45200F25-0FA2-44B7-A6D1-50C2B3CB2271}"/>
              </a:ext>
            </a:extLst>
          </p:cNvPr>
          <p:cNvGrpSpPr/>
          <p:nvPr/>
        </p:nvGrpSpPr>
        <p:grpSpPr>
          <a:xfrm>
            <a:off x="324678" y="215815"/>
            <a:ext cx="3087757" cy="3117463"/>
            <a:chOff x="324678" y="1189494"/>
            <a:chExt cx="3087757" cy="3117463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C73554F0-BC6E-43C1-8F03-36E60A86AF80}"/>
                </a:ext>
              </a:extLst>
            </p:cNvPr>
            <p:cNvSpPr/>
            <p:nvPr/>
          </p:nvSpPr>
          <p:spPr>
            <a:xfrm>
              <a:off x="324678" y="1189494"/>
              <a:ext cx="2796209" cy="3117463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u="sng" dirty="0">
                  <a:solidFill>
                    <a:srgbClr val="000000"/>
                  </a:solidFill>
                  <a:hlinkClick r:id="rId8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Razor</a:t>
              </a:r>
              <a:r>
                <a:rPr lang="en-US" sz="2400" dirty="0">
                  <a:solidFill>
                    <a:srgbClr val="000000"/>
                  </a:solidFill>
                </a:rPr>
                <a:t> markup file (</a:t>
              </a:r>
              <a:r>
                <a:rPr lang="en-US" sz="2400" i="1" dirty="0">
                  <a:solidFill>
                    <a:srgbClr val="000000"/>
                  </a:solidFill>
                </a:rPr>
                <a:t>.</a:t>
              </a:r>
              <a:r>
                <a:rPr lang="en-US" sz="2400" i="1" dirty="0" err="1">
                  <a:solidFill>
                    <a:srgbClr val="000000"/>
                  </a:solidFill>
                </a:rPr>
                <a:t>cshtml</a:t>
              </a:r>
              <a:r>
                <a:rPr lang="en-US" sz="2400" dirty="0">
                  <a:solidFill>
                    <a:srgbClr val="000000"/>
                  </a:solidFill>
                </a:rPr>
                <a:t>) that renders HTML output </a:t>
              </a:r>
              <a:r>
                <a:rPr lang="en-US" sz="2400" i="1" dirty="0">
                  <a:solidFill>
                    <a:srgbClr val="000000"/>
                  </a:solidFill>
                </a:rPr>
                <a:t>within</a:t>
              </a:r>
              <a:r>
                <a:rPr lang="en-US" sz="2400" dirty="0">
                  <a:solidFill>
                    <a:srgbClr val="000000"/>
                  </a:solidFill>
                </a:rPr>
                <a:t> another markup file's rendered output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7B67ACD7-9B5E-42BC-B7A0-05D4C01D77D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888974" y="2636827"/>
              <a:ext cx="523461" cy="364435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1527934-8121-4227-8D02-14F1C898F4FB}"/>
              </a:ext>
            </a:extLst>
          </p:cNvPr>
          <p:cNvGrpSpPr/>
          <p:nvPr/>
        </p:nvGrpSpPr>
        <p:grpSpPr>
          <a:xfrm>
            <a:off x="8799443" y="215815"/>
            <a:ext cx="3147392" cy="2668187"/>
            <a:chOff x="-26505" y="1189494"/>
            <a:chExt cx="3147392" cy="3117463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1B4C5856-D3FE-4FE7-9624-8F720DE387DC}"/>
                </a:ext>
              </a:extLst>
            </p:cNvPr>
            <p:cNvSpPr/>
            <p:nvPr/>
          </p:nvSpPr>
          <p:spPr>
            <a:xfrm>
              <a:off x="324678" y="1189494"/>
              <a:ext cx="2796209" cy="3117463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rgbClr val="000000"/>
                  </a:solidFill>
                </a:rPr>
                <a:t>when complex rendering logic or code execution is required to render the markup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0FDBFCBE-64F5-424D-9B99-9750D1E9D5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26505" y="2566008"/>
              <a:ext cx="563219" cy="342488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9C891B7-1E0A-4C43-8B2D-C25F0B4DB391}"/>
              </a:ext>
            </a:extLst>
          </p:cNvPr>
          <p:cNvGrpSpPr/>
          <p:nvPr/>
        </p:nvGrpSpPr>
        <p:grpSpPr>
          <a:xfrm>
            <a:off x="245165" y="3558746"/>
            <a:ext cx="3226906" cy="3117463"/>
            <a:chOff x="324678" y="1189494"/>
            <a:chExt cx="3226906" cy="3117463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36997A3F-D953-4F01-99B3-0718AC06D654}"/>
                </a:ext>
              </a:extLst>
            </p:cNvPr>
            <p:cNvSpPr/>
            <p:nvPr/>
          </p:nvSpPr>
          <p:spPr>
            <a:xfrm>
              <a:off x="324678" y="1189494"/>
              <a:ext cx="2796209" cy="3117463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rgbClr val="000000"/>
                  </a:solidFill>
                </a:rPr>
                <a:t>enable server-side code to participate in creating and rendering HTML elements in Razor files. 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34D91DD5-C161-44A0-9581-EAFF194D07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22713" y="1639531"/>
              <a:ext cx="728871" cy="245165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1294806-F6F2-4594-9589-F09E8B5746CE}"/>
              </a:ext>
            </a:extLst>
          </p:cNvPr>
          <p:cNvGrpSpPr/>
          <p:nvPr/>
        </p:nvGrpSpPr>
        <p:grpSpPr>
          <a:xfrm>
            <a:off x="8799443" y="3054436"/>
            <a:ext cx="3147392" cy="3621774"/>
            <a:chOff x="8799443" y="3054436"/>
            <a:chExt cx="3147392" cy="3621774"/>
          </a:xfrm>
        </p:grpSpPr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EB31361E-1CBD-4D33-AE9E-05067B60CAA6}"/>
                </a:ext>
              </a:extLst>
            </p:cNvPr>
            <p:cNvSpPr/>
            <p:nvPr/>
          </p:nvSpPr>
          <p:spPr>
            <a:xfrm>
              <a:off x="9150626" y="3054436"/>
              <a:ext cx="2796209" cy="3621774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rgbClr val="000000"/>
                  </a:solidFill>
                </a:rPr>
                <a:t>Razor views, pages, controllers, page models, View components, data models can be built into a Razor Class Library (RCL).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20BC2FC9-B500-4731-ADB9-00B81E9AA30F}"/>
                </a:ext>
              </a:extLst>
            </p:cNvPr>
            <p:cNvCxnSpPr>
              <a:cxnSpLocks/>
            </p:cNvCxnSpPr>
            <p:nvPr/>
          </p:nvCxnSpPr>
          <p:spPr>
            <a:xfrm>
              <a:off x="8799443" y="3973998"/>
              <a:ext cx="563219" cy="366983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84294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132542" y="289957"/>
            <a:ext cx="9926916" cy="899537"/>
          </a:xfrm>
        </p:spPr>
        <p:txBody>
          <a:bodyPr>
            <a:normAutofit fontScale="90000"/>
          </a:bodyPr>
          <a:lstStyle/>
          <a:p>
            <a:r>
              <a:rPr lang="en-US" dirty="0"/>
              <a:t>SignalR in ASP.NET Core 2.1 (Stable!)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790AC21-9E3A-476A-A224-E74C99D76ACA}"/>
              </a:ext>
            </a:extLst>
          </p:cNvPr>
          <p:cNvSpPr/>
          <p:nvPr/>
        </p:nvSpPr>
        <p:spPr>
          <a:xfrm>
            <a:off x="197224" y="6279341"/>
            <a:ext cx="1179755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https://blogs.msdn.microsoft.com/webdev/2018/02/27/asp-net-core-2-1-0-preview1-getting-started-with-signalr</a:t>
            </a:r>
            <a:r>
              <a:rPr lang="en-US" dirty="0"/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941EDB-42B5-406C-927C-B799AE6122E0}"/>
              </a:ext>
            </a:extLst>
          </p:cNvPr>
          <p:cNvSpPr txBox="1"/>
          <p:nvPr/>
        </p:nvSpPr>
        <p:spPr>
          <a:xfrm>
            <a:off x="602626" y="1118507"/>
            <a:ext cx="10382786" cy="516083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using 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Microsoft.AspNetCore.SignalR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endParaRPr lang="en-US" sz="1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namespace 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SignalRTutorial.Hubs</a:t>
            </a:r>
            <a:endParaRPr lang="en-US" sz="1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[Authorize]</a:t>
            </a:r>
          </a:p>
          <a:p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public class </a:t>
            </a:r>
            <a:r>
              <a:rPr lang="en-US" sz="14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ChatHub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: Hub</a:t>
            </a:r>
          </a:p>
          <a:p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{</a:t>
            </a:r>
          </a:p>
          <a:p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public override 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async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Task </a:t>
            </a:r>
            <a:r>
              <a:rPr lang="en-US" sz="14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OnConnectedAsync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{</a:t>
            </a:r>
          </a:p>
          <a:p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await 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Clients.All.SendAsync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SendAction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", 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Context.User.Identity.Name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"joined");</a:t>
            </a:r>
          </a:p>
          <a:p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}</a:t>
            </a:r>
          </a:p>
          <a:p>
            <a:endParaRPr lang="en-US" sz="1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public override 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async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Task </a:t>
            </a:r>
            <a:r>
              <a:rPr lang="en-US" sz="14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OnDisconnectedAsync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(Exception ex)</a:t>
            </a:r>
          </a:p>
          <a:p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{</a:t>
            </a:r>
          </a:p>
          <a:p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await 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Clients.All.SendAsync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SendAction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", 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Context.User.Identity.Name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"left");</a:t>
            </a:r>
          </a:p>
          <a:p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}</a:t>
            </a:r>
          </a:p>
          <a:p>
            <a:endParaRPr lang="en-US" sz="1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public 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async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Task 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Send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(string message)</a:t>
            </a:r>
          </a:p>
          <a:p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{</a:t>
            </a:r>
          </a:p>
          <a:p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await 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Clients.All.SendAsync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SendMessage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", 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Context.User.Identity.Name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message);</a:t>
            </a:r>
          </a:p>
          <a:p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}</a:t>
            </a:r>
          </a:p>
          <a:p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80991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0340" y="2801510"/>
            <a:ext cx="6185325" cy="1523906"/>
          </a:xfrm>
        </p:spPr>
        <p:txBody>
          <a:bodyPr/>
          <a:lstStyle/>
          <a:p>
            <a:pPr algn="ctr"/>
            <a:r>
              <a:rPr lang="en-US" sz="8627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30892356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5001" y="1815453"/>
            <a:ext cx="9860627" cy="2689245"/>
          </a:xfrm>
        </p:spPr>
        <p:txBody>
          <a:bodyPr/>
          <a:lstStyle/>
          <a:p>
            <a:pPr algn="ctr"/>
            <a:r>
              <a:rPr lang="en-US" sz="8627" dirty="0"/>
              <a:t>What’s New in 2.1?</a:t>
            </a:r>
          </a:p>
        </p:txBody>
      </p:sp>
    </p:spTree>
    <p:extLst>
      <p:ext uri="{BB962C8B-B14F-4D97-AF65-F5344CB8AC3E}">
        <p14:creationId xmlns:p14="http://schemas.microsoft.com/office/powerpoint/2010/main" val="33014093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571750" y="289955"/>
            <a:ext cx="6684113" cy="899537"/>
          </a:xfrm>
        </p:spPr>
        <p:txBody>
          <a:bodyPr>
            <a:normAutofit fontScale="90000"/>
          </a:bodyPr>
          <a:lstStyle/>
          <a:p>
            <a:r>
              <a:rPr lang="en-US" dirty="0"/>
              <a:t>ASP.NET Core 2.1: What’s New?</a:t>
            </a:r>
          </a:p>
        </p:txBody>
      </p:sp>
      <p:sp>
        <p:nvSpPr>
          <p:cNvPr id="5" name="Rounded Rectangle 4"/>
          <p:cNvSpPr/>
          <p:nvPr/>
        </p:nvSpPr>
        <p:spPr bwMode="auto">
          <a:xfrm>
            <a:off x="1397804" y="1183608"/>
            <a:ext cx="1892091" cy="1744130"/>
          </a:xfrm>
          <a:prstGeom prst="roundRect">
            <a:avLst/>
          </a:prstGeom>
          <a:solidFill>
            <a:srgbClr val="0070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ea typeface="Segoe UI" pitchFamily="34" charset="0"/>
                <a:cs typeface="Segoe UI" pitchFamily="34" charset="0"/>
              </a:rPr>
              <a:t> </a:t>
            </a:r>
          </a:p>
          <a:p>
            <a:pPr marL="0" marR="0" lvl="0" indent="0" algn="ctr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ea typeface="Segoe UI" pitchFamily="34" charset="0"/>
                <a:cs typeface="Segoe UI" pitchFamily="34" charset="0"/>
              </a:rPr>
              <a:t>SignalR</a:t>
            </a:r>
          </a:p>
        </p:txBody>
      </p:sp>
      <p:sp>
        <p:nvSpPr>
          <p:cNvPr id="7" name="Rounded Rectangle 6"/>
          <p:cNvSpPr/>
          <p:nvPr/>
        </p:nvSpPr>
        <p:spPr bwMode="auto">
          <a:xfrm>
            <a:off x="3424695" y="1183608"/>
            <a:ext cx="2090280" cy="1744130"/>
          </a:xfrm>
          <a:prstGeom prst="roundRect">
            <a:avLst/>
          </a:prstGeom>
          <a:solidFill>
            <a:srgbClr val="0070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ea typeface="Segoe UI" pitchFamily="34" charset="0"/>
                <a:cs typeface="Segoe UI" pitchFamily="34" charset="0"/>
              </a:rPr>
              <a:t>HSTS Protocol</a:t>
            </a:r>
          </a:p>
          <a:p>
            <a:pPr marL="0" marR="0" lvl="0" indent="0" algn="ctr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0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&amp; </a:t>
            </a:r>
          </a:p>
          <a:p>
            <a:pPr marL="0" marR="0" lvl="0" indent="0" algn="ctr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ea typeface="Segoe UI" pitchFamily="34" charset="0"/>
                <a:cs typeface="Segoe UI" pitchFamily="34" charset="0"/>
              </a:rPr>
              <a:t>HTTPS by default</a:t>
            </a:r>
          </a:p>
        </p:txBody>
      </p:sp>
      <p:sp>
        <p:nvSpPr>
          <p:cNvPr id="8" name="Rounded Rectangle 7"/>
          <p:cNvSpPr/>
          <p:nvPr/>
        </p:nvSpPr>
        <p:spPr bwMode="auto">
          <a:xfrm>
            <a:off x="5639809" y="1183607"/>
            <a:ext cx="2374638" cy="1744130"/>
          </a:xfrm>
          <a:prstGeom prst="roundRect">
            <a:avLst/>
          </a:prstGeom>
          <a:solidFill>
            <a:srgbClr val="0070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45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ea typeface="Segoe UI" pitchFamily="34" charset="0"/>
                <a:cs typeface="Segoe UI" pitchFamily="34" charset="0"/>
              </a:rPr>
              <a:t>New Web API conventions </a:t>
            </a:r>
          </a:p>
        </p:txBody>
      </p:sp>
      <p:sp>
        <p:nvSpPr>
          <p:cNvPr id="9" name="Rounded Rectangle 8"/>
          <p:cNvSpPr/>
          <p:nvPr/>
        </p:nvSpPr>
        <p:spPr bwMode="auto">
          <a:xfrm>
            <a:off x="8145928" y="1183607"/>
            <a:ext cx="2459365" cy="1744130"/>
          </a:xfrm>
          <a:prstGeom prst="roundRect">
            <a:avLst/>
          </a:prstGeom>
          <a:solidFill>
            <a:srgbClr val="0070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6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</a:t>
            </a:r>
            <a:endParaRPr lang="en-US" sz="3137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marL="0" marR="0" lvl="0" indent="0" algn="ctr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137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Swagger support</a:t>
            </a:r>
            <a:endParaRPr kumimoji="0" lang="en-US" sz="3137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Rounded Rectangle 9"/>
          <p:cNvSpPr/>
          <p:nvPr/>
        </p:nvSpPr>
        <p:spPr bwMode="auto">
          <a:xfrm>
            <a:off x="1397804" y="3200067"/>
            <a:ext cx="2642290" cy="1215573"/>
          </a:xfrm>
          <a:prstGeom prst="roundRect">
            <a:avLst/>
          </a:prstGeom>
          <a:solidFill>
            <a:srgbClr val="0070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ea typeface="Segoe UI" pitchFamily="34" charset="0"/>
              <a:cs typeface="Segoe UI" pitchFamily="34" charset="0"/>
            </a:endParaRPr>
          </a:p>
          <a:p>
            <a:pPr marL="0" marR="0" lvl="0" indent="0" algn="ctr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53" b="0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ea typeface="Segoe UI" pitchFamily="34" charset="0"/>
                <a:cs typeface="Segoe UI" pitchFamily="34" charset="0"/>
              </a:rPr>
              <a:t>ActionResult</a:t>
            </a:r>
            <a:r>
              <a:rPr kumimoji="0" lang="en-US" sz="2353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ea typeface="Segoe UI" pitchFamily="34" charset="0"/>
                <a:cs typeface="Segoe UI" pitchFamily="34" charset="0"/>
              </a:rPr>
              <a:t>&lt;T&gt;</a:t>
            </a:r>
          </a:p>
        </p:txBody>
      </p:sp>
      <p:sp>
        <p:nvSpPr>
          <p:cNvPr id="11" name="Rounded Rectangle 10"/>
          <p:cNvSpPr/>
          <p:nvPr/>
        </p:nvSpPr>
        <p:spPr bwMode="auto">
          <a:xfrm>
            <a:off x="4231342" y="3200067"/>
            <a:ext cx="3735294" cy="1215573"/>
          </a:xfrm>
          <a:prstGeom prst="roundRect">
            <a:avLst/>
          </a:prstGeom>
          <a:solidFill>
            <a:srgbClr val="0070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ea typeface="Segoe UI" pitchFamily="34" charset="0"/>
                <a:cs typeface="Segoe UI" pitchFamily="34" charset="0"/>
              </a:rPr>
              <a:t> </a:t>
            </a:r>
            <a:endParaRPr kumimoji="0" lang="en-US" sz="32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ea typeface="Segoe UI" pitchFamily="34" charset="0"/>
              <a:cs typeface="Segoe UI" pitchFamily="34" charset="0"/>
            </a:endParaRPr>
          </a:p>
          <a:p>
            <a:pPr marL="0" marR="0" lvl="0" indent="0" algn="ctr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ea typeface="Segoe UI" pitchFamily="34" charset="0"/>
                <a:cs typeface="Segoe UI" pitchFamily="34" charset="0"/>
              </a:rPr>
              <a:t>HTTP Client Factory</a:t>
            </a:r>
          </a:p>
        </p:txBody>
      </p:sp>
      <p:sp>
        <p:nvSpPr>
          <p:cNvPr id="13" name="Rounded Rectangle 12"/>
          <p:cNvSpPr/>
          <p:nvPr/>
        </p:nvSpPr>
        <p:spPr bwMode="auto">
          <a:xfrm>
            <a:off x="8098118" y="3182971"/>
            <a:ext cx="2696077" cy="1215573"/>
          </a:xfrm>
          <a:prstGeom prst="roundRect">
            <a:avLst/>
          </a:prstGeom>
          <a:solidFill>
            <a:srgbClr val="0070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353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ANCM in-process mode for IIS performance</a:t>
            </a:r>
            <a:endParaRPr kumimoji="0" lang="en-US" sz="2353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Rounded Rectangle 13"/>
          <p:cNvSpPr/>
          <p:nvPr/>
        </p:nvSpPr>
        <p:spPr bwMode="auto">
          <a:xfrm>
            <a:off x="1099003" y="4722158"/>
            <a:ext cx="2240699" cy="1385564"/>
          </a:xfrm>
          <a:prstGeom prst="roundRect">
            <a:avLst/>
          </a:prstGeom>
          <a:solidFill>
            <a:srgbClr val="0070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53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ea typeface="Segoe UI" pitchFamily="34" charset="0"/>
                <a:cs typeface="Segoe UI" pitchFamily="34" charset="0"/>
              </a:rPr>
              <a:t>ASP.NET Identity as UI Library </a:t>
            </a:r>
          </a:p>
        </p:txBody>
      </p:sp>
      <p:sp>
        <p:nvSpPr>
          <p:cNvPr id="19" name="Rounded Rectangle 18"/>
          <p:cNvSpPr/>
          <p:nvPr/>
        </p:nvSpPr>
        <p:spPr bwMode="auto">
          <a:xfrm>
            <a:off x="3579906" y="4722158"/>
            <a:ext cx="2642290" cy="528552"/>
          </a:xfrm>
          <a:prstGeom prst="roundRect">
            <a:avLst/>
          </a:prstGeom>
          <a:solidFill>
            <a:srgbClr val="0070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53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ea typeface="Segoe UI" pitchFamily="34" charset="0"/>
                <a:cs typeface="Segoe UI" pitchFamily="34" charset="0"/>
              </a:rPr>
              <a:t>GDPR Compliance</a:t>
            </a:r>
          </a:p>
        </p:txBody>
      </p:sp>
      <p:sp>
        <p:nvSpPr>
          <p:cNvPr id="20" name="Rounded Rectangle 19"/>
          <p:cNvSpPr/>
          <p:nvPr/>
        </p:nvSpPr>
        <p:spPr bwMode="auto">
          <a:xfrm>
            <a:off x="6333591" y="4722155"/>
            <a:ext cx="2565374" cy="922292"/>
          </a:xfrm>
          <a:prstGeom prst="roundRect">
            <a:avLst/>
          </a:prstGeom>
          <a:solidFill>
            <a:srgbClr val="0070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53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ea typeface="Segoe UI" pitchFamily="34" charset="0"/>
                <a:cs typeface="Segoe UI" pitchFamily="34" charset="0"/>
              </a:rPr>
              <a:t>Build-time Razor Compilation</a:t>
            </a:r>
          </a:p>
        </p:txBody>
      </p:sp>
      <p:sp>
        <p:nvSpPr>
          <p:cNvPr id="21" name="Rounded Rectangle 20"/>
          <p:cNvSpPr/>
          <p:nvPr/>
        </p:nvSpPr>
        <p:spPr bwMode="auto">
          <a:xfrm>
            <a:off x="3783266" y="5399108"/>
            <a:ext cx="2240699" cy="922292"/>
          </a:xfrm>
          <a:prstGeom prst="roundRect">
            <a:avLst/>
          </a:prstGeom>
          <a:solidFill>
            <a:srgbClr val="0070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53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ea typeface="Segoe UI" pitchFamily="34" charset="0"/>
                <a:cs typeface="Segoe UI" pitchFamily="34" charset="0"/>
              </a:rPr>
              <a:t>Virtual </a:t>
            </a:r>
            <a:r>
              <a:rPr kumimoji="0" lang="en-US" sz="2353" b="0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ea typeface="Segoe UI" pitchFamily="34" charset="0"/>
                <a:cs typeface="Segoe UI" pitchFamily="34" charset="0"/>
              </a:rPr>
              <a:t>Auth</a:t>
            </a:r>
            <a:r>
              <a:rPr kumimoji="0" lang="en-US" sz="2353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ea typeface="Segoe UI" pitchFamily="34" charset="0"/>
                <a:cs typeface="Segoe UI" pitchFamily="34" charset="0"/>
              </a:rPr>
              <a:t> Schemes </a:t>
            </a:r>
          </a:p>
        </p:txBody>
      </p:sp>
      <p:sp>
        <p:nvSpPr>
          <p:cNvPr id="22" name="Rounded Rectangle 21"/>
          <p:cNvSpPr/>
          <p:nvPr/>
        </p:nvSpPr>
        <p:spPr bwMode="auto">
          <a:xfrm>
            <a:off x="9017854" y="4687966"/>
            <a:ext cx="2075143" cy="922292"/>
          </a:xfrm>
          <a:prstGeom prst="roundRect">
            <a:avLst/>
          </a:prstGeom>
          <a:solidFill>
            <a:srgbClr val="0070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53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ea typeface="Segoe UI" pitchFamily="34" charset="0"/>
                <a:cs typeface="Segoe UI" pitchFamily="34" charset="0"/>
              </a:rPr>
              <a:t>New Razor SDK</a:t>
            </a:r>
          </a:p>
        </p:txBody>
      </p:sp>
      <p:sp>
        <p:nvSpPr>
          <p:cNvPr id="23" name="Rounded Rectangle 22"/>
          <p:cNvSpPr/>
          <p:nvPr/>
        </p:nvSpPr>
        <p:spPr bwMode="auto">
          <a:xfrm>
            <a:off x="6467529" y="5799382"/>
            <a:ext cx="4625468" cy="522017"/>
          </a:xfrm>
          <a:prstGeom prst="roundRect">
            <a:avLst/>
          </a:prstGeom>
          <a:solidFill>
            <a:srgbClr val="0070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53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ea typeface="Segoe UI" pitchFamily="34" charset="0"/>
                <a:cs typeface="Segoe UI" pitchFamily="34" charset="0"/>
              </a:rPr>
              <a:t>MVC Functional Test Fixture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1E5A4F5-F49E-498C-BFE7-60A89D703028}"/>
              </a:ext>
            </a:extLst>
          </p:cNvPr>
          <p:cNvSpPr/>
          <p:nvPr/>
        </p:nvSpPr>
        <p:spPr>
          <a:xfrm>
            <a:off x="2106706" y="6345243"/>
            <a:ext cx="79785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http://www.talkingdotnet.com/quick-summary-whats-new-asp-net-core-2-1/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632883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571750" y="289955"/>
            <a:ext cx="6684113" cy="899537"/>
          </a:xfrm>
        </p:spPr>
        <p:txBody>
          <a:bodyPr>
            <a:normAutofit fontScale="90000"/>
          </a:bodyPr>
          <a:lstStyle/>
          <a:p>
            <a:r>
              <a:rPr lang="en-US" dirty="0"/>
              <a:t>ASP.NET Core 2.1: What’s New?</a:t>
            </a:r>
          </a:p>
        </p:txBody>
      </p:sp>
      <p:sp>
        <p:nvSpPr>
          <p:cNvPr id="5" name="Rounded Rectangle 4"/>
          <p:cNvSpPr/>
          <p:nvPr/>
        </p:nvSpPr>
        <p:spPr bwMode="auto">
          <a:xfrm>
            <a:off x="1397804" y="1183608"/>
            <a:ext cx="1892091" cy="1744130"/>
          </a:xfrm>
          <a:prstGeom prst="roundRect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ea typeface="Segoe UI" pitchFamily="34" charset="0"/>
                <a:cs typeface="Segoe UI" pitchFamily="34" charset="0"/>
              </a:rPr>
              <a:t> </a:t>
            </a:r>
          </a:p>
          <a:p>
            <a:pPr marL="0" marR="0" lvl="0" indent="0" algn="ctr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ea typeface="Segoe UI" pitchFamily="34" charset="0"/>
                <a:cs typeface="Segoe UI" pitchFamily="34" charset="0"/>
              </a:rPr>
              <a:t>SignalR</a:t>
            </a:r>
          </a:p>
        </p:txBody>
      </p:sp>
      <p:sp>
        <p:nvSpPr>
          <p:cNvPr id="7" name="Rounded Rectangle 6"/>
          <p:cNvSpPr/>
          <p:nvPr/>
        </p:nvSpPr>
        <p:spPr bwMode="auto">
          <a:xfrm>
            <a:off x="3424695" y="1183608"/>
            <a:ext cx="2090280" cy="1744130"/>
          </a:xfrm>
          <a:prstGeom prst="roundRect">
            <a:avLst/>
          </a:prstGeom>
          <a:solidFill>
            <a:srgbClr val="0070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ea typeface="Segoe UI" pitchFamily="34" charset="0"/>
                <a:cs typeface="Segoe UI" pitchFamily="34" charset="0"/>
              </a:rPr>
              <a:t>HSTS Protocol</a:t>
            </a:r>
          </a:p>
          <a:p>
            <a:pPr marL="0" marR="0" lvl="0" indent="0" algn="ctr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0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&amp; </a:t>
            </a:r>
          </a:p>
          <a:p>
            <a:pPr marL="0" marR="0" lvl="0" indent="0" algn="ctr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ea typeface="Segoe UI" pitchFamily="34" charset="0"/>
                <a:cs typeface="Segoe UI" pitchFamily="34" charset="0"/>
              </a:rPr>
              <a:t>HTTPS by default</a:t>
            </a:r>
          </a:p>
        </p:txBody>
      </p:sp>
      <p:sp>
        <p:nvSpPr>
          <p:cNvPr id="8" name="Rounded Rectangle 7"/>
          <p:cNvSpPr/>
          <p:nvPr/>
        </p:nvSpPr>
        <p:spPr bwMode="auto">
          <a:xfrm>
            <a:off x="5639809" y="1183607"/>
            <a:ext cx="2374638" cy="1744130"/>
          </a:xfrm>
          <a:prstGeom prst="roundRect">
            <a:avLst/>
          </a:prstGeom>
          <a:solidFill>
            <a:srgbClr val="0070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45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ea typeface="Segoe UI" pitchFamily="34" charset="0"/>
                <a:cs typeface="Segoe UI" pitchFamily="34" charset="0"/>
              </a:rPr>
              <a:t>New Web API conventions </a:t>
            </a:r>
          </a:p>
        </p:txBody>
      </p:sp>
      <p:sp>
        <p:nvSpPr>
          <p:cNvPr id="9" name="Rounded Rectangle 8"/>
          <p:cNvSpPr/>
          <p:nvPr/>
        </p:nvSpPr>
        <p:spPr bwMode="auto">
          <a:xfrm>
            <a:off x="8145928" y="1183607"/>
            <a:ext cx="2459365" cy="1744130"/>
          </a:xfrm>
          <a:prstGeom prst="roundRect">
            <a:avLst/>
          </a:prstGeom>
          <a:solidFill>
            <a:srgbClr val="0070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6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</a:t>
            </a:r>
            <a:endParaRPr lang="en-US" sz="3137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marL="0" marR="0" lvl="0" indent="0" algn="ctr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137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Swagger support</a:t>
            </a:r>
            <a:endParaRPr kumimoji="0" lang="en-US" sz="3137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Rounded Rectangle 9"/>
          <p:cNvSpPr/>
          <p:nvPr/>
        </p:nvSpPr>
        <p:spPr bwMode="auto">
          <a:xfrm>
            <a:off x="1397804" y="3200067"/>
            <a:ext cx="2642290" cy="1215573"/>
          </a:xfrm>
          <a:prstGeom prst="roundRect">
            <a:avLst/>
          </a:prstGeom>
          <a:solidFill>
            <a:srgbClr val="0070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ea typeface="Segoe UI" pitchFamily="34" charset="0"/>
              <a:cs typeface="Segoe UI" pitchFamily="34" charset="0"/>
            </a:endParaRPr>
          </a:p>
          <a:p>
            <a:pPr marL="0" marR="0" lvl="0" indent="0" algn="ctr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53" b="0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ea typeface="Segoe UI" pitchFamily="34" charset="0"/>
                <a:cs typeface="Segoe UI" pitchFamily="34" charset="0"/>
              </a:rPr>
              <a:t>ActionResult</a:t>
            </a:r>
            <a:r>
              <a:rPr kumimoji="0" lang="en-US" sz="2353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ea typeface="Segoe UI" pitchFamily="34" charset="0"/>
                <a:cs typeface="Segoe UI" pitchFamily="34" charset="0"/>
              </a:rPr>
              <a:t>&lt;T&gt;</a:t>
            </a:r>
          </a:p>
        </p:txBody>
      </p:sp>
      <p:sp>
        <p:nvSpPr>
          <p:cNvPr id="11" name="Rounded Rectangle 10"/>
          <p:cNvSpPr/>
          <p:nvPr/>
        </p:nvSpPr>
        <p:spPr bwMode="auto">
          <a:xfrm>
            <a:off x="4231342" y="3200067"/>
            <a:ext cx="3735294" cy="1215573"/>
          </a:xfrm>
          <a:prstGeom prst="roundRect">
            <a:avLst/>
          </a:prstGeom>
          <a:solidFill>
            <a:srgbClr val="0070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ea typeface="Segoe UI" pitchFamily="34" charset="0"/>
                <a:cs typeface="Segoe UI" pitchFamily="34" charset="0"/>
              </a:rPr>
              <a:t> </a:t>
            </a:r>
            <a:endParaRPr kumimoji="0" lang="en-US" sz="32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ea typeface="Segoe UI" pitchFamily="34" charset="0"/>
              <a:cs typeface="Segoe UI" pitchFamily="34" charset="0"/>
            </a:endParaRPr>
          </a:p>
          <a:p>
            <a:pPr marL="0" marR="0" lvl="0" indent="0" algn="ctr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ea typeface="Segoe UI" pitchFamily="34" charset="0"/>
                <a:cs typeface="Segoe UI" pitchFamily="34" charset="0"/>
              </a:rPr>
              <a:t>HTTP Client Factory</a:t>
            </a:r>
          </a:p>
        </p:txBody>
      </p:sp>
      <p:sp>
        <p:nvSpPr>
          <p:cNvPr id="13" name="Rounded Rectangle 12"/>
          <p:cNvSpPr/>
          <p:nvPr/>
        </p:nvSpPr>
        <p:spPr bwMode="auto">
          <a:xfrm>
            <a:off x="8098118" y="3182971"/>
            <a:ext cx="2696077" cy="1215573"/>
          </a:xfrm>
          <a:prstGeom prst="roundRect">
            <a:avLst/>
          </a:prstGeom>
          <a:solidFill>
            <a:srgbClr val="0070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353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ANCM in-process mode for IIS performance</a:t>
            </a:r>
            <a:endParaRPr kumimoji="0" lang="en-US" sz="2353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Rounded Rectangle 13"/>
          <p:cNvSpPr/>
          <p:nvPr/>
        </p:nvSpPr>
        <p:spPr bwMode="auto">
          <a:xfrm>
            <a:off x="1099003" y="4722158"/>
            <a:ext cx="2240699" cy="1385564"/>
          </a:xfrm>
          <a:prstGeom prst="roundRect">
            <a:avLst/>
          </a:prstGeom>
          <a:solidFill>
            <a:srgbClr val="0070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53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ea typeface="Segoe UI" pitchFamily="34" charset="0"/>
                <a:cs typeface="Segoe UI" pitchFamily="34" charset="0"/>
              </a:rPr>
              <a:t>ASP.NET Identity as UI Library </a:t>
            </a:r>
          </a:p>
        </p:txBody>
      </p:sp>
      <p:sp>
        <p:nvSpPr>
          <p:cNvPr id="19" name="Rounded Rectangle 18"/>
          <p:cNvSpPr/>
          <p:nvPr/>
        </p:nvSpPr>
        <p:spPr bwMode="auto">
          <a:xfrm>
            <a:off x="3579906" y="4722158"/>
            <a:ext cx="2642290" cy="528552"/>
          </a:xfrm>
          <a:prstGeom prst="roundRect">
            <a:avLst/>
          </a:prstGeom>
          <a:solidFill>
            <a:srgbClr val="0070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53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ea typeface="Segoe UI" pitchFamily="34" charset="0"/>
                <a:cs typeface="Segoe UI" pitchFamily="34" charset="0"/>
              </a:rPr>
              <a:t>GDPR Compliance</a:t>
            </a:r>
          </a:p>
        </p:txBody>
      </p:sp>
      <p:sp>
        <p:nvSpPr>
          <p:cNvPr id="20" name="Rounded Rectangle 19"/>
          <p:cNvSpPr/>
          <p:nvPr/>
        </p:nvSpPr>
        <p:spPr bwMode="auto">
          <a:xfrm>
            <a:off x="6333591" y="4722155"/>
            <a:ext cx="2565374" cy="922292"/>
          </a:xfrm>
          <a:prstGeom prst="roundRect">
            <a:avLst/>
          </a:prstGeom>
          <a:solidFill>
            <a:srgbClr val="0070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53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ea typeface="Segoe UI" pitchFamily="34" charset="0"/>
                <a:cs typeface="Segoe UI" pitchFamily="34" charset="0"/>
              </a:rPr>
              <a:t>Build-time Razor Compilation</a:t>
            </a:r>
          </a:p>
        </p:txBody>
      </p:sp>
      <p:sp>
        <p:nvSpPr>
          <p:cNvPr id="21" name="Rounded Rectangle 20"/>
          <p:cNvSpPr/>
          <p:nvPr/>
        </p:nvSpPr>
        <p:spPr bwMode="auto">
          <a:xfrm>
            <a:off x="3783266" y="5399108"/>
            <a:ext cx="2240699" cy="922292"/>
          </a:xfrm>
          <a:prstGeom prst="roundRect">
            <a:avLst/>
          </a:prstGeom>
          <a:solidFill>
            <a:srgbClr val="0070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53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ea typeface="Segoe UI" pitchFamily="34" charset="0"/>
                <a:cs typeface="Segoe UI" pitchFamily="34" charset="0"/>
              </a:rPr>
              <a:t>Virtual </a:t>
            </a:r>
            <a:r>
              <a:rPr kumimoji="0" lang="en-US" sz="2353" b="0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ea typeface="Segoe UI" pitchFamily="34" charset="0"/>
                <a:cs typeface="Segoe UI" pitchFamily="34" charset="0"/>
              </a:rPr>
              <a:t>Auth</a:t>
            </a:r>
            <a:r>
              <a:rPr kumimoji="0" lang="en-US" sz="2353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ea typeface="Segoe UI" pitchFamily="34" charset="0"/>
                <a:cs typeface="Segoe UI" pitchFamily="34" charset="0"/>
              </a:rPr>
              <a:t> Schemes </a:t>
            </a:r>
          </a:p>
        </p:txBody>
      </p:sp>
      <p:sp>
        <p:nvSpPr>
          <p:cNvPr id="22" name="Rounded Rectangle 21"/>
          <p:cNvSpPr/>
          <p:nvPr/>
        </p:nvSpPr>
        <p:spPr bwMode="auto">
          <a:xfrm>
            <a:off x="9017854" y="4687966"/>
            <a:ext cx="2075143" cy="922292"/>
          </a:xfrm>
          <a:prstGeom prst="roundRect">
            <a:avLst/>
          </a:prstGeom>
          <a:solidFill>
            <a:srgbClr val="0070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53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ea typeface="Segoe UI" pitchFamily="34" charset="0"/>
                <a:cs typeface="Segoe UI" pitchFamily="34" charset="0"/>
              </a:rPr>
              <a:t>New Razor SDK</a:t>
            </a:r>
          </a:p>
        </p:txBody>
      </p:sp>
      <p:sp>
        <p:nvSpPr>
          <p:cNvPr id="23" name="Rounded Rectangle 22"/>
          <p:cNvSpPr/>
          <p:nvPr/>
        </p:nvSpPr>
        <p:spPr bwMode="auto">
          <a:xfrm>
            <a:off x="6467529" y="5799382"/>
            <a:ext cx="4625468" cy="522017"/>
          </a:xfrm>
          <a:prstGeom prst="roundRect">
            <a:avLst/>
          </a:prstGeom>
          <a:solidFill>
            <a:srgbClr val="0070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53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ea typeface="Segoe UI" pitchFamily="34" charset="0"/>
                <a:cs typeface="Segoe UI" pitchFamily="34" charset="0"/>
              </a:rPr>
              <a:t>MVC Functional Test Fixture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1E5A4F5-F49E-498C-BFE7-60A89D703028}"/>
              </a:ext>
            </a:extLst>
          </p:cNvPr>
          <p:cNvSpPr/>
          <p:nvPr/>
        </p:nvSpPr>
        <p:spPr>
          <a:xfrm>
            <a:off x="2106706" y="6345243"/>
            <a:ext cx="79785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http://www.talkingdotnet.com/quick-summary-whats-new-asp-net-core-2-1/</a:t>
            </a:r>
            <a:r>
              <a:rPr lang="en-US" dirty="0"/>
              <a:t> </a:t>
            </a:r>
          </a:p>
        </p:txBody>
      </p:sp>
      <p:sp>
        <p:nvSpPr>
          <p:cNvPr id="18" name="Rounded Rectangle 26">
            <a:extLst>
              <a:ext uri="{FF2B5EF4-FFF2-40B4-BE49-F238E27FC236}">
                <a16:creationId xmlns:a16="http://schemas.microsoft.com/office/drawing/2014/main" id="{FA552983-1229-4690-886B-0D7157E0D0C1}"/>
              </a:ext>
            </a:extLst>
          </p:cNvPr>
          <p:cNvSpPr/>
          <p:nvPr/>
        </p:nvSpPr>
        <p:spPr bwMode="auto">
          <a:xfrm>
            <a:off x="968528" y="2390666"/>
            <a:ext cx="5629475" cy="2758446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rgbClr val="B6DF89"/>
              </a:gs>
              <a:gs pos="83000">
                <a:srgbClr val="DDF0C8"/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noFill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36145" marR="0" lvl="0" indent="-336145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353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Segoe UI" pitchFamily="34" charset="0"/>
                <a:cs typeface="Segoe UI" pitchFamily="34" charset="0"/>
              </a:rPr>
              <a:t>Real-time</a:t>
            </a:r>
            <a:r>
              <a:rPr kumimoji="0" lang="en-US" sz="2353" b="0" i="0" u="none" strike="noStrike" kern="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Segoe UI" pitchFamily="34" charset="0"/>
                <a:cs typeface="Segoe UI" pitchFamily="34" charset="0"/>
              </a:rPr>
              <a:t> web development</a:t>
            </a:r>
          </a:p>
          <a:p>
            <a:pPr marL="336145" marR="0" lvl="0" indent="-336145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353" kern="0" noProof="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New Typescript client, </a:t>
            </a:r>
            <a:r>
              <a:rPr kumimoji="0" lang="en-US" sz="2353" b="0" i="0" u="none" strike="sngStrike" kern="0" cap="none" spc="0" normalizeH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Segoe UI" pitchFamily="34" charset="0"/>
                <a:cs typeface="Segoe UI" pitchFamily="34" charset="0"/>
              </a:rPr>
              <a:t>jQuery</a:t>
            </a:r>
          </a:p>
          <a:p>
            <a:pPr marL="336145" marR="0" lvl="0" indent="-336145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353" kern="0" baseline="0" noProof="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Built-in</a:t>
            </a:r>
            <a:r>
              <a:rPr lang="en-US" sz="2353" kern="0" noProof="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 </a:t>
            </a:r>
            <a:r>
              <a:rPr lang="en-US" sz="2353" kern="0" baseline="0" noProof="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Hub</a:t>
            </a:r>
            <a:r>
              <a:rPr lang="en-US" sz="2353" kern="0" noProof="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 protocols:</a:t>
            </a:r>
          </a:p>
          <a:p>
            <a:pPr marL="793345" lvl="1" indent="-336145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sz="2353" b="0" i="0" u="none" strike="noStrike" kern="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Segoe UI" pitchFamily="34" charset="0"/>
                <a:cs typeface="Segoe UI" pitchFamily="34" charset="0"/>
              </a:rPr>
              <a:t>JSON-based</a:t>
            </a:r>
            <a:r>
              <a:rPr kumimoji="0" lang="en-US" sz="2353" b="0" i="0" u="none" strike="noStrike" kern="0" cap="none" spc="0" normalizeH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Segoe UI" pitchFamily="34" charset="0"/>
                <a:cs typeface="Segoe UI" pitchFamily="34" charset="0"/>
              </a:rPr>
              <a:t> for text</a:t>
            </a:r>
          </a:p>
          <a:p>
            <a:pPr marL="793345" lvl="1" indent="-336145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2353" kern="0" baseline="0" noProof="0" dirty="0" err="1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MessagePack</a:t>
            </a:r>
            <a:r>
              <a:rPr lang="en-US" sz="2353" kern="0" noProof="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 for binary</a:t>
            </a:r>
          </a:p>
          <a:p>
            <a:pPr marL="336145" indent="-336145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2353" kern="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Improved scale-out model </a:t>
            </a:r>
          </a:p>
          <a:p>
            <a:pPr marL="793345" lvl="1" indent="-336145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sz="2353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Segoe UI" pitchFamily="34" charset="0"/>
                <a:cs typeface="Segoe UI" pitchFamily="34" charset="0"/>
              </a:rPr>
              <a:t>Stick</a:t>
            </a:r>
            <a:r>
              <a:rPr lang="en-US" sz="2353" kern="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y sessions required* </a:t>
            </a:r>
            <a:endParaRPr kumimoji="0" lang="en-US" sz="2353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Segoe UI" pitchFamily="34" charset="0"/>
              <a:cs typeface="Segoe UI" pitchFamily="34" charset="0"/>
            </a:endParaRPr>
          </a:p>
          <a:p>
            <a:pPr marL="336145" marR="0" lvl="0" indent="-336145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353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4" name="Rounded Rectangle 26">
            <a:extLst>
              <a:ext uri="{FF2B5EF4-FFF2-40B4-BE49-F238E27FC236}">
                <a16:creationId xmlns:a16="http://schemas.microsoft.com/office/drawing/2014/main" id="{76D60D49-094E-4EBA-A357-4D2DF2F12861}"/>
              </a:ext>
            </a:extLst>
          </p:cNvPr>
          <p:cNvSpPr/>
          <p:nvPr/>
        </p:nvSpPr>
        <p:spPr bwMode="auto">
          <a:xfrm>
            <a:off x="5331012" y="2769990"/>
            <a:ext cx="6753412" cy="3218434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rgbClr val="B6DF89"/>
              </a:gs>
              <a:gs pos="83000">
                <a:srgbClr val="DDF0C8"/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noFill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en-US" sz="2353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Segoe UI" pitchFamily="34" charset="0"/>
                <a:cs typeface="Segoe UI" pitchFamily="34" charset="0"/>
              </a:rPr>
              <a:t>*</a:t>
            </a:r>
            <a:r>
              <a:rPr lang="en-US" sz="2353" i="1" kern="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required when using </a:t>
            </a:r>
            <a:r>
              <a:rPr lang="en-US" sz="2353" i="1" kern="0" dirty="0" err="1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WebSockets</a:t>
            </a:r>
            <a:r>
              <a:rPr lang="en-US" sz="2353" i="1" kern="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 unless </a:t>
            </a:r>
            <a:r>
              <a:rPr lang="en-US" sz="2353" i="1" kern="0" dirty="0" err="1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skipNegotiation</a:t>
            </a:r>
            <a:r>
              <a:rPr lang="en-US" sz="2353" i="1" kern="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 flag is set to true</a:t>
            </a:r>
          </a:p>
          <a:p>
            <a:pPr marR="0" lvl="0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endParaRPr kumimoji="0" lang="en-US" sz="2353" b="0" i="1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Segoe UI" pitchFamily="34" charset="0"/>
              <a:cs typeface="Segoe UI" pitchFamily="34" charset="0"/>
            </a:endParaRPr>
          </a:p>
          <a:p>
            <a:pPr lvl="0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 connection = new </a:t>
            </a:r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signalR.HubConnectionBuilder</a:t>
            </a:r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().</a:t>
            </a:r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withUrl</a:t>
            </a:r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("/chat", </a:t>
            </a:r>
          </a:p>
          <a:p>
            <a:pPr lvl="0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 </a:t>
            </a:r>
          </a:p>
          <a:p>
            <a:pPr lvl="0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skipNegotiation</a:t>
            </a:r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true, </a:t>
            </a:r>
          </a:p>
          <a:p>
            <a:pPr lvl="0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transport: </a:t>
            </a:r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signalR.HttpTransportType.WebSockets</a:t>
            </a:r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lvl="0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}) </a:t>
            </a:r>
          </a:p>
          <a:p>
            <a:pPr lvl="0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.build();</a:t>
            </a:r>
            <a:endParaRPr kumimoji="0" lang="en-US" sz="2353" b="0" i="1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urier New" panose="02070309020205020404" pitchFamily="49" charset="0"/>
              <a:ea typeface="Segoe UI" pitchFamily="34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7026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4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571750" y="289955"/>
            <a:ext cx="6684113" cy="899537"/>
          </a:xfrm>
        </p:spPr>
        <p:txBody>
          <a:bodyPr>
            <a:normAutofit fontScale="90000"/>
          </a:bodyPr>
          <a:lstStyle/>
          <a:p>
            <a:r>
              <a:rPr lang="en-US" dirty="0"/>
              <a:t>ASP.NET Core 2.1: What’s New?</a:t>
            </a:r>
          </a:p>
        </p:txBody>
      </p:sp>
      <p:sp>
        <p:nvSpPr>
          <p:cNvPr id="5" name="Rounded Rectangle 4"/>
          <p:cNvSpPr/>
          <p:nvPr/>
        </p:nvSpPr>
        <p:spPr bwMode="auto">
          <a:xfrm>
            <a:off x="1397804" y="1183608"/>
            <a:ext cx="1892091" cy="1744130"/>
          </a:xfrm>
          <a:prstGeom prst="roundRect">
            <a:avLst/>
          </a:prstGeom>
          <a:solidFill>
            <a:srgbClr val="0070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ea typeface="Segoe UI" pitchFamily="34" charset="0"/>
                <a:cs typeface="Segoe UI" pitchFamily="34" charset="0"/>
              </a:rPr>
              <a:t> </a:t>
            </a:r>
          </a:p>
          <a:p>
            <a:pPr marL="0" marR="0" lvl="0" indent="0" algn="ctr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ea typeface="Segoe UI" pitchFamily="34" charset="0"/>
                <a:cs typeface="Segoe UI" pitchFamily="34" charset="0"/>
              </a:rPr>
              <a:t>SignalR</a:t>
            </a:r>
          </a:p>
        </p:txBody>
      </p:sp>
      <p:sp>
        <p:nvSpPr>
          <p:cNvPr id="7" name="Rounded Rectangle 6"/>
          <p:cNvSpPr/>
          <p:nvPr/>
        </p:nvSpPr>
        <p:spPr bwMode="auto">
          <a:xfrm>
            <a:off x="3424695" y="1183608"/>
            <a:ext cx="2090280" cy="1744130"/>
          </a:xfrm>
          <a:prstGeom prst="roundRect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ea typeface="Segoe UI" pitchFamily="34" charset="0"/>
                <a:cs typeface="Segoe UI" pitchFamily="34" charset="0"/>
              </a:rPr>
              <a:t>HSTS Protocol</a:t>
            </a:r>
          </a:p>
          <a:p>
            <a:pPr marL="0" marR="0" lvl="0" indent="0" algn="ctr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0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&amp; </a:t>
            </a:r>
          </a:p>
          <a:p>
            <a:pPr marL="0" marR="0" lvl="0" indent="0" algn="ctr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ea typeface="Segoe UI" pitchFamily="34" charset="0"/>
                <a:cs typeface="Segoe UI" pitchFamily="34" charset="0"/>
              </a:rPr>
              <a:t>HTTPS by default</a:t>
            </a:r>
          </a:p>
        </p:txBody>
      </p:sp>
      <p:sp>
        <p:nvSpPr>
          <p:cNvPr id="8" name="Rounded Rectangle 7"/>
          <p:cNvSpPr/>
          <p:nvPr/>
        </p:nvSpPr>
        <p:spPr bwMode="auto">
          <a:xfrm>
            <a:off x="5639809" y="1183607"/>
            <a:ext cx="2374638" cy="1744130"/>
          </a:xfrm>
          <a:prstGeom prst="roundRect">
            <a:avLst/>
          </a:prstGeom>
          <a:solidFill>
            <a:srgbClr val="0070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45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ea typeface="Segoe UI" pitchFamily="34" charset="0"/>
                <a:cs typeface="Segoe UI" pitchFamily="34" charset="0"/>
              </a:rPr>
              <a:t>New Web API conventions </a:t>
            </a:r>
          </a:p>
        </p:txBody>
      </p:sp>
      <p:sp>
        <p:nvSpPr>
          <p:cNvPr id="9" name="Rounded Rectangle 8"/>
          <p:cNvSpPr/>
          <p:nvPr/>
        </p:nvSpPr>
        <p:spPr bwMode="auto">
          <a:xfrm>
            <a:off x="8145928" y="1183607"/>
            <a:ext cx="2459365" cy="1744130"/>
          </a:xfrm>
          <a:prstGeom prst="roundRect">
            <a:avLst/>
          </a:prstGeom>
          <a:solidFill>
            <a:srgbClr val="0070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6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</a:t>
            </a:r>
            <a:endParaRPr lang="en-US" sz="3137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marL="0" marR="0" lvl="0" indent="0" algn="ctr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137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Swagger support</a:t>
            </a:r>
            <a:endParaRPr kumimoji="0" lang="en-US" sz="3137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Rounded Rectangle 9"/>
          <p:cNvSpPr/>
          <p:nvPr/>
        </p:nvSpPr>
        <p:spPr bwMode="auto">
          <a:xfrm>
            <a:off x="1397804" y="3200067"/>
            <a:ext cx="2642290" cy="1215573"/>
          </a:xfrm>
          <a:prstGeom prst="roundRect">
            <a:avLst/>
          </a:prstGeom>
          <a:solidFill>
            <a:srgbClr val="0070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ea typeface="Segoe UI" pitchFamily="34" charset="0"/>
              <a:cs typeface="Segoe UI" pitchFamily="34" charset="0"/>
            </a:endParaRPr>
          </a:p>
          <a:p>
            <a:pPr marL="0" marR="0" lvl="0" indent="0" algn="ctr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53" b="0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ea typeface="Segoe UI" pitchFamily="34" charset="0"/>
                <a:cs typeface="Segoe UI" pitchFamily="34" charset="0"/>
              </a:rPr>
              <a:t>ActionResult</a:t>
            </a:r>
            <a:r>
              <a:rPr kumimoji="0" lang="en-US" sz="2353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ea typeface="Segoe UI" pitchFamily="34" charset="0"/>
                <a:cs typeface="Segoe UI" pitchFamily="34" charset="0"/>
              </a:rPr>
              <a:t>&lt;T&gt;</a:t>
            </a:r>
          </a:p>
        </p:txBody>
      </p:sp>
      <p:sp>
        <p:nvSpPr>
          <p:cNvPr id="11" name="Rounded Rectangle 10"/>
          <p:cNvSpPr/>
          <p:nvPr/>
        </p:nvSpPr>
        <p:spPr bwMode="auto">
          <a:xfrm>
            <a:off x="4231342" y="3200067"/>
            <a:ext cx="3735294" cy="1215573"/>
          </a:xfrm>
          <a:prstGeom prst="roundRect">
            <a:avLst/>
          </a:prstGeom>
          <a:solidFill>
            <a:srgbClr val="0070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ea typeface="Segoe UI" pitchFamily="34" charset="0"/>
                <a:cs typeface="Segoe UI" pitchFamily="34" charset="0"/>
              </a:rPr>
              <a:t> </a:t>
            </a:r>
            <a:endParaRPr kumimoji="0" lang="en-US" sz="32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ea typeface="Segoe UI" pitchFamily="34" charset="0"/>
              <a:cs typeface="Segoe UI" pitchFamily="34" charset="0"/>
            </a:endParaRPr>
          </a:p>
          <a:p>
            <a:pPr marL="0" marR="0" lvl="0" indent="0" algn="ctr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ea typeface="Segoe UI" pitchFamily="34" charset="0"/>
                <a:cs typeface="Segoe UI" pitchFamily="34" charset="0"/>
              </a:rPr>
              <a:t>HTTP Client Factory</a:t>
            </a:r>
          </a:p>
        </p:txBody>
      </p:sp>
      <p:sp>
        <p:nvSpPr>
          <p:cNvPr id="13" name="Rounded Rectangle 12"/>
          <p:cNvSpPr/>
          <p:nvPr/>
        </p:nvSpPr>
        <p:spPr bwMode="auto">
          <a:xfrm>
            <a:off x="8098118" y="3182971"/>
            <a:ext cx="2696077" cy="1215573"/>
          </a:xfrm>
          <a:prstGeom prst="roundRect">
            <a:avLst/>
          </a:prstGeom>
          <a:solidFill>
            <a:srgbClr val="0070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353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ANCM in-process mode for IIS performance</a:t>
            </a:r>
            <a:endParaRPr kumimoji="0" lang="en-US" sz="2353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Rounded Rectangle 13"/>
          <p:cNvSpPr/>
          <p:nvPr/>
        </p:nvSpPr>
        <p:spPr bwMode="auto">
          <a:xfrm>
            <a:off x="1099003" y="4722158"/>
            <a:ext cx="2240699" cy="1385564"/>
          </a:xfrm>
          <a:prstGeom prst="roundRect">
            <a:avLst/>
          </a:prstGeom>
          <a:solidFill>
            <a:srgbClr val="0070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53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ea typeface="Segoe UI" pitchFamily="34" charset="0"/>
                <a:cs typeface="Segoe UI" pitchFamily="34" charset="0"/>
              </a:rPr>
              <a:t>ASP.NET Identity as UI Library </a:t>
            </a:r>
          </a:p>
        </p:txBody>
      </p:sp>
      <p:sp>
        <p:nvSpPr>
          <p:cNvPr id="19" name="Rounded Rectangle 18"/>
          <p:cNvSpPr/>
          <p:nvPr/>
        </p:nvSpPr>
        <p:spPr bwMode="auto">
          <a:xfrm>
            <a:off x="3579906" y="4722158"/>
            <a:ext cx="2642290" cy="528552"/>
          </a:xfrm>
          <a:prstGeom prst="roundRect">
            <a:avLst/>
          </a:prstGeom>
          <a:solidFill>
            <a:srgbClr val="0070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53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ea typeface="Segoe UI" pitchFamily="34" charset="0"/>
                <a:cs typeface="Segoe UI" pitchFamily="34" charset="0"/>
              </a:rPr>
              <a:t>GDPR Compliance</a:t>
            </a:r>
          </a:p>
        </p:txBody>
      </p:sp>
      <p:sp>
        <p:nvSpPr>
          <p:cNvPr id="20" name="Rounded Rectangle 19"/>
          <p:cNvSpPr/>
          <p:nvPr/>
        </p:nvSpPr>
        <p:spPr bwMode="auto">
          <a:xfrm>
            <a:off x="6333591" y="4722155"/>
            <a:ext cx="2565374" cy="922292"/>
          </a:xfrm>
          <a:prstGeom prst="roundRect">
            <a:avLst/>
          </a:prstGeom>
          <a:solidFill>
            <a:srgbClr val="0070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53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ea typeface="Segoe UI" pitchFamily="34" charset="0"/>
                <a:cs typeface="Segoe UI" pitchFamily="34" charset="0"/>
              </a:rPr>
              <a:t>Build-time Razor Compilation</a:t>
            </a:r>
          </a:p>
        </p:txBody>
      </p:sp>
      <p:sp>
        <p:nvSpPr>
          <p:cNvPr id="21" name="Rounded Rectangle 20"/>
          <p:cNvSpPr/>
          <p:nvPr/>
        </p:nvSpPr>
        <p:spPr bwMode="auto">
          <a:xfrm>
            <a:off x="3783266" y="5399108"/>
            <a:ext cx="2240699" cy="922292"/>
          </a:xfrm>
          <a:prstGeom prst="roundRect">
            <a:avLst/>
          </a:prstGeom>
          <a:solidFill>
            <a:srgbClr val="0070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53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ea typeface="Segoe UI" pitchFamily="34" charset="0"/>
                <a:cs typeface="Segoe UI" pitchFamily="34" charset="0"/>
              </a:rPr>
              <a:t>Virtual </a:t>
            </a:r>
            <a:r>
              <a:rPr kumimoji="0" lang="en-US" sz="2353" b="0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ea typeface="Segoe UI" pitchFamily="34" charset="0"/>
                <a:cs typeface="Segoe UI" pitchFamily="34" charset="0"/>
              </a:rPr>
              <a:t>Auth</a:t>
            </a:r>
            <a:r>
              <a:rPr kumimoji="0" lang="en-US" sz="2353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ea typeface="Segoe UI" pitchFamily="34" charset="0"/>
                <a:cs typeface="Segoe UI" pitchFamily="34" charset="0"/>
              </a:rPr>
              <a:t> Schemes </a:t>
            </a:r>
          </a:p>
        </p:txBody>
      </p:sp>
      <p:sp>
        <p:nvSpPr>
          <p:cNvPr id="22" name="Rounded Rectangle 21"/>
          <p:cNvSpPr/>
          <p:nvPr/>
        </p:nvSpPr>
        <p:spPr bwMode="auto">
          <a:xfrm>
            <a:off x="9017854" y="4687966"/>
            <a:ext cx="2075143" cy="922292"/>
          </a:xfrm>
          <a:prstGeom prst="roundRect">
            <a:avLst/>
          </a:prstGeom>
          <a:solidFill>
            <a:srgbClr val="0070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53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ea typeface="Segoe UI" pitchFamily="34" charset="0"/>
                <a:cs typeface="Segoe UI" pitchFamily="34" charset="0"/>
              </a:rPr>
              <a:t>New Razor SDK</a:t>
            </a:r>
          </a:p>
        </p:txBody>
      </p:sp>
      <p:sp>
        <p:nvSpPr>
          <p:cNvPr id="23" name="Rounded Rectangle 22"/>
          <p:cNvSpPr/>
          <p:nvPr/>
        </p:nvSpPr>
        <p:spPr bwMode="auto">
          <a:xfrm>
            <a:off x="6467529" y="5799382"/>
            <a:ext cx="4625468" cy="522017"/>
          </a:xfrm>
          <a:prstGeom prst="roundRect">
            <a:avLst/>
          </a:prstGeom>
          <a:solidFill>
            <a:srgbClr val="0070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53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ea typeface="Segoe UI" pitchFamily="34" charset="0"/>
                <a:cs typeface="Segoe UI" pitchFamily="34" charset="0"/>
              </a:rPr>
              <a:t>MVC Functional Test Fixture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1E5A4F5-F49E-498C-BFE7-60A89D703028}"/>
              </a:ext>
            </a:extLst>
          </p:cNvPr>
          <p:cNvSpPr/>
          <p:nvPr/>
        </p:nvSpPr>
        <p:spPr>
          <a:xfrm>
            <a:off x="2106706" y="6345243"/>
            <a:ext cx="79785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http://www.talkingdotnet.com/quick-summary-whats-new-asp-net-core-2-1/</a:t>
            </a:r>
            <a:r>
              <a:rPr lang="en-US" dirty="0"/>
              <a:t> </a:t>
            </a:r>
          </a:p>
        </p:txBody>
      </p:sp>
      <p:sp>
        <p:nvSpPr>
          <p:cNvPr id="17" name="Rounded Rectangle 26">
            <a:extLst>
              <a:ext uri="{FF2B5EF4-FFF2-40B4-BE49-F238E27FC236}">
                <a16:creationId xmlns:a16="http://schemas.microsoft.com/office/drawing/2014/main" id="{F4D5A73E-BDD6-4C11-BF9D-7FA409CF0D63}"/>
              </a:ext>
            </a:extLst>
          </p:cNvPr>
          <p:cNvSpPr/>
          <p:nvPr/>
        </p:nvSpPr>
        <p:spPr bwMode="auto">
          <a:xfrm>
            <a:off x="3626388" y="2563195"/>
            <a:ext cx="5391466" cy="1367068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rgbClr val="B6DF89"/>
              </a:gs>
              <a:gs pos="83000">
                <a:srgbClr val="DDF0C8"/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noFill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36145" marR="0" lvl="0" indent="-336145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353" b="0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Segoe UI" pitchFamily="34" charset="0"/>
                <a:cs typeface="Segoe UI" pitchFamily="34" charset="0"/>
              </a:rPr>
              <a:t>UseHttpsRedirection</a:t>
            </a:r>
            <a:r>
              <a:rPr kumimoji="0" lang="en-US" sz="2353" b="0" i="0" u="none" strike="noStrike" kern="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Segoe UI" pitchFamily="34" charset="0"/>
                <a:cs typeface="Segoe UI" pitchFamily="34" charset="0"/>
              </a:rPr>
              <a:t> by default</a:t>
            </a:r>
          </a:p>
          <a:p>
            <a:pPr marL="336145" marR="0" lvl="0" indent="-336145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353" kern="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HSTS protocol support (non-dev)</a:t>
            </a:r>
          </a:p>
          <a:p>
            <a:pPr marL="336145" lvl="0" indent="-336145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2353" kern="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&gt;dotnet dev-certs https --trust</a:t>
            </a:r>
          </a:p>
          <a:p>
            <a:pPr marR="0" lvl="0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endParaRPr kumimoji="0" lang="en-US" sz="2353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Segoe UI" pitchFamily="34" charset="0"/>
              <a:cs typeface="Segoe UI" pitchFamily="34" charset="0"/>
            </a:endParaRPr>
          </a:p>
          <a:p>
            <a:pPr marL="336145" marR="0" lvl="0" indent="-336145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353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0978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571750" y="289955"/>
            <a:ext cx="6684113" cy="899537"/>
          </a:xfrm>
        </p:spPr>
        <p:txBody>
          <a:bodyPr>
            <a:normAutofit fontScale="90000"/>
          </a:bodyPr>
          <a:lstStyle/>
          <a:p>
            <a:r>
              <a:rPr lang="en-US" dirty="0"/>
              <a:t>ASP.NET Core 2.1: What’s New?</a:t>
            </a:r>
          </a:p>
        </p:txBody>
      </p:sp>
      <p:sp>
        <p:nvSpPr>
          <p:cNvPr id="5" name="Rounded Rectangle 4"/>
          <p:cNvSpPr/>
          <p:nvPr/>
        </p:nvSpPr>
        <p:spPr bwMode="auto">
          <a:xfrm>
            <a:off x="1397804" y="1183608"/>
            <a:ext cx="1892091" cy="1744130"/>
          </a:xfrm>
          <a:prstGeom prst="roundRect">
            <a:avLst/>
          </a:prstGeom>
          <a:solidFill>
            <a:srgbClr val="0070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ea typeface="Segoe UI" pitchFamily="34" charset="0"/>
                <a:cs typeface="Segoe UI" pitchFamily="34" charset="0"/>
              </a:rPr>
              <a:t> </a:t>
            </a:r>
          </a:p>
          <a:p>
            <a:pPr marL="0" marR="0" lvl="0" indent="0" algn="ctr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ea typeface="Segoe UI" pitchFamily="34" charset="0"/>
                <a:cs typeface="Segoe UI" pitchFamily="34" charset="0"/>
              </a:rPr>
              <a:t>SignalR</a:t>
            </a:r>
          </a:p>
        </p:txBody>
      </p:sp>
      <p:sp>
        <p:nvSpPr>
          <p:cNvPr id="7" name="Rounded Rectangle 6"/>
          <p:cNvSpPr/>
          <p:nvPr/>
        </p:nvSpPr>
        <p:spPr bwMode="auto">
          <a:xfrm>
            <a:off x="3424695" y="1183608"/>
            <a:ext cx="2090280" cy="1744130"/>
          </a:xfrm>
          <a:prstGeom prst="roundRect">
            <a:avLst/>
          </a:prstGeom>
          <a:solidFill>
            <a:srgbClr val="0070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ea typeface="Segoe UI" pitchFamily="34" charset="0"/>
                <a:cs typeface="Segoe UI" pitchFamily="34" charset="0"/>
              </a:rPr>
              <a:t>HSTS Protocol</a:t>
            </a:r>
          </a:p>
          <a:p>
            <a:pPr marL="0" marR="0" lvl="0" indent="0" algn="ctr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0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&amp; </a:t>
            </a:r>
          </a:p>
          <a:p>
            <a:pPr marL="0" marR="0" lvl="0" indent="0" algn="ctr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ea typeface="Segoe UI" pitchFamily="34" charset="0"/>
                <a:cs typeface="Segoe UI" pitchFamily="34" charset="0"/>
              </a:rPr>
              <a:t>HTTPS by default</a:t>
            </a:r>
          </a:p>
        </p:txBody>
      </p:sp>
      <p:sp>
        <p:nvSpPr>
          <p:cNvPr id="8" name="Rounded Rectangle 7"/>
          <p:cNvSpPr/>
          <p:nvPr/>
        </p:nvSpPr>
        <p:spPr bwMode="auto">
          <a:xfrm>
            <a:off x="5639809" y="1183607"/>
            <a:ext cx="2374638" cy="1744130"/>
          </a:xfrm>
          <a:prstGeom prst="roundRect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45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ea typeface="Segoe UI" pitchFamily="34" charset="0"/>
                <a:cs typeface="Segoe UI" pitchFamily="34" charset="0"/>
              </a:rPr>
              <a:t>New Web API conventions </a:t>
            </a:r>
          </a:p>
        </p:txBody>
      </p:sp>
      <p:sp>
        <p:nvSpPr>
          <p:cNvPr id="9" name="Rounded Rectangle 8"/>
          <p:cNvSpPr/>
          <p:nvPr/>
        </p:nvSpPr>
        <p:spPr bwMode="auto">
          <a:xfrm>
            <a:off x="8145928" y="1183607"/>
            <a:ext cx="2459365" cy="1744130"/>
          </a:xfrm>
          <a:prstGeom prst="roundRect">
            <a:avLst/>
          </a:prstGeom>
          <a:solidFill>
            <a:srgbClr val="0070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6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</a:t>
            </a:r>
            <a:endParaRPr lang="en-US" sz="3137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marL="0" marR="0" lvl="0" indent="0" algn="ctr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137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Swagger support</a:t>
            </a:r>
            <a:endParaRPr kumimoji="0" lang="en-US" sz="3137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Rounded Rectangle 9"/>
          <p:cNvSpPr/>
          <p:nvPr/>
        </p:nvSpPr>
        <p:spPr bwMode="auto">
          <a:xfrm>
            <a:off x="1397804" y="3200067"/>
            <a:ext cx="2642290" cy="1215573"/>
          </a:xfrm>
          <a:prstGeom prst="roundRect">
            <a:avLst/>
          </a:prstGeom>
          <a:solidFill>
            <a:srgbClr val="0070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ea typeface="Segoe UI" pitchFamily="34" charset="0"/>
              <a:cs typeface="Segoe UI" pitchFamily="34" charset="0"/>
            </a:endParaRPr>
          </a:p>
          <a:p>
            <a:pPr marL="0" marR="0" lvl="0" indent="0" algn="ctr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53" b="0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ea typeface="Segoe UI" pitchFamily="34" charset="0"/>
                <a:cs typeface="Segoe UI" pitchFamily="34" charset="0"/>
              </a:rPr>
              <a:t>ActionResult</a:t>
            </a:r>
            <a:r>
              <a:rPr kumimoji="0" lang="en-US" sz="2353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ea typeface="Segoe UI" pitchFamily="34" charset="0"/>
                <a:cs typeface="Segoe UI" pitchFamily="34" charset="0"/>
              </a:rPr>
              <a:t>&lt;T&gt;</a:t>
            </a:r>
          </a:p>
        </p:txBody>
      </p:sp>
      <p:sp>
        <p:nvSpPr>
          <p:cNvPr id="11" name="Rounded Rectangle 10"/>
          <p:cNvSpPr/>
          <p:nvPr/>
        </p:nvSpPr>
        <p:spPr bwMode="auto">
          <a:xfrm>
            <a:off x="4231342" y="3200067"/>
            <a:ext cx="3735294" cy="1215573"/>
          </a:xfrm>
          <a:prstGeom prst="roundRect">
            <a:avLst/>
          </a:prstGeom>
          <a:solidFill>
            <a:srgbClr val="0070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ea typeface="Segoe UI" pitchFamily="34" charset="0"/>
                <a:cs typeface="Segoe UI" pitchFamily="34" charset="0"/>
              </a:rPr>
              <a:t> </a:t>
            </a:r>
            <a:endParaRPr kumimoji="0" lang="en-US" sz="32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ea typeface="Segoe UI" pitchFamily="34" charset="0"/>
              <a:cs typeface="Segoe UI" pitchFamily="34" charset="0"/>
            </a:endParaRPr>
          </a:p>
          <a:p>
            <a:pPr marL="0" marR="0" lvl="0" indent="0" algn="ctr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ea typeface="Segoe UI" pitchFamily="34" charset="0"/>
                <a:cs typeface="Segoe UI" pitchFamily="34" charset="0"/>
              </a:rPr>
              <a:t>HTTP Client Factory</a:t>
            </a:r>
          </a:p>
        </p:txBody>
      </p:sp>
      <p:sp>
        <p:nvSpPr>
          <p:cNvPr id="13" name="Rounded Rectangle 12"/>
          <p:cNvSpPr/>
          <p:nvPr/>
        </p:nvSpPr>
        <p:spPr bwMode="auto">
          <a:xfrm>
            <a:off x="8098118" y="3182971"/>
            <a:ext cx="2696077" cy="1215573"/>
          </a:xfrm>
          <a:prstGeom prst="roundRect">
            <a:avLst/>
          </a:prstGeom>
          <a:solidFill>
            <a:srgbClr val="0070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353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ANCM in-process mode for IIS performance</a:t>
            </a:r>
            <a:endParaRPr kumimoji="0" lang="en-US" sz="2353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Rounded Rectangle 13"/>
          <p:cNvSpPr/>
          <p:nvPr/>
        </p:nvSpPr>
        <p:spPr bwMode="auto">
          <a:xfrm>
            <a:off x="1099003" y="4722158"/>
            <a:ext cx="2240699" cy="1385564"/>
          </a:xfrm>
          <a:prstGeom prst="roundRect">
            <a:avLst/>
          </a:prstGeom>
          <a:solidFill>
            <a:srgbClr val="0070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53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ea typeface="Segoe UI" pitchFamily="34" charset="0"/>
                <a:cs typeface="Segoe UI" pitchFamily="34" charset="0"/>
              </a:rPr>
              <a:t>ASP.NET Identity as UI Library </a:t>
            </a:r>
          </a:p>
        </p:txBody>
      </p:sp>
      <p:sp>
        <p:nvSpPr>
          <p:cNvPr id="19" name="Rounded Rectangle 18"/>
          <p:cNvSpPr/>
          <p:nvPr/>
        </p:nvSpPr>
        <p:spPr bwMode="auto">
          <a:xfrm>
            <a:off x="3579906" y="4722158"/>
            <a:ext cx="2642290" cy="528552"/>
          </a:xfrm>
          <a:prstGeom prst="roundRect">
            <a:avLst/>
          </a:prstGeom>
          <a:solidFill>
            <a:srgbClr val="0070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53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ea typeface="Segoe UI" pitchFamily="34" charset="0"/>
                <a:cs typeface="Segoe UI" pitchFamily="34" charset="0"/>
              </a:rPr>
              <a:t>GDPR Compliance</a:t>
            </a:r>
          </a:p>
        </p:txBody>
      </p:sp>
      <p:sp>
        <p:nvSpPr>
          <p:cNvPr id="20" name="Rounded Rectangle 19"/>
          <p:cNvSpPr/>
          <p:nvPr/>
        </p:nvSpPr>
        <p:spPr bwMode="auto">
          <a:xfrm>
            <a:off x="6333591" y="4722155"/>
            <a:ext cx="2565374" cy="922292"/>
          </a:xfrm>
          <a:prstGeom prst="roundRect">
            <a:avLst/>
          </a:prstGeom>
          <a:solidFill>
            <a:srgbClr val="0070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53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ea typeface="Segoe UI" pitchFamily="34" charset="0"/>
                <a:cs typeface="Segoe UI" pitchFamily="34" charset="0"/>
              </a:rPr>
              <a:t>Build-time Razor Compilation</a:t>
            </a:r>
          </a:p>
        </p:txBody>
      </p:sp>
      <p:sp>
        <p:nvSpPr>
          <p:cNvPr id="21" name="Rounded Rectangle 20"/>
          <p:cNvSpPr/>
          <p:nvPr/>
        </p:nvSpPr>
        <p:spPr bwMode="auto">
          <a:xfrm>
            <a:off x="3783266" y="5399108"/>
            <a:ext cx="2240699" cy="922292"/>
          </a:xfrm>
          <a:prstGeom prst="roundRect">
            <a:avLst/>
          </a:prstGeom>
          <a:solidFill>
            <a:srgbClr val="0070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53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ea typeface="Segoe UI" pitchFamily="34" charset="0"/>
                <a:cs typeface="Segoe UI" pitchFamily="34" charset="0"/>
              </a:rPr>
              <a:t>Virtual </a:t>
            </a:r>
            <a:r>
              <a:rPr kumimoji="0" lang="en-US" sz="2353" b="0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ea typeface="Segoe UI" pitchFamily="34" charset="0"/>
                <a:cs typeface="Segoe UI" pitchFamily="34" charset="0"/>
              </a:rPr>
              <a:t>Auth</a:t>
            </a:r>
            <a:r>
              <a:rPr kumimoji="0" lang="en-US" sz="2353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ea typeface="Segoe UI" pitchFamily="34" charset="0"/>
                <a:cs typeface="Segoe UI" pitchFamily="34" charset="0"/>
              </a:rPr>
              <a:t> Schemes </a:t>
            </a:r>
          </a:p>
        </p:txBody>
      </p:sp>
      <p:sp>
        <p:nvSpPr>
          <p:cNvPr id="22" name="Rounded Rectangle 21"/>
          <p:cNvSpPr/>
          <p:nvPr/>
        </p:nvSpPr>
        <p:spPr bwMode="auto">
          <a:xfrm>
            <a:off x="9017854" y="4687966"/>
            <a:ext cx="2075143" cy="922292"/>
          </a:xfrm>
          <a:prstGeom prst="roundRect">
            <a:avLst/>
          </a:prstGeom>
          <a:solidFill>
            <a:srgbClr val="0070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53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ea typeface="Segoe UI" pitchFamily="34" charset="0"/>
                <a:cs typeface="Segoe UI" pitchFamily="34" charset="0"/>
              </a:rPr>
              <a:t>New Razor SDK</a:t>
            </a:r>
          </a:p>
        </p:txBody>
      </p:sp>
      <p:sp>
        <p:nvSpPr>
          <p:cNvPr id="23" name="Rounded Rectangle 22"/>
          <p:cNvSpPr/>
          <p:nvPr/>
        </p:nvSpPr>
        <p:spPr bwMode="auto">
          <a:xfrm>
            <a:off x="6467529" y="5799382"/>
            <a:ext cx="4625468" cy="522017"/>
          </a:xfrm>
          <a:prstGeom prst="roundRect">
            <a:avLst/>
          </a:prstGeom>
          <a:solidFill>
            <a:srgbClr val="0070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53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ea typeface="Segoe UI" pitchFamily="34" charset="0"/>
                <a:cs typeface="Segoe UI" pitchFamily="34" charset="0"/>
              </a:rPr>
              <a:t>MVC Functional Test Fixture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1E5A4F5-F49E-498C-BFE7-60A89D703028}"/>
              </a:ext>
            </a:extLst>
          </p:cNvPr>
          <p:cNvSpPr/>
          <p:nvPr/>
        </p:nvSpPr>
        <p:spPr>
          <a:xfrm>
            <a:off x="2106706" y="6345243"/>
            <a:ext cx="79785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http://www.talkingdotnet.com/quick-summary-whats-new-asp-net-core-2-1/</a:t>
            </a:r>
            <a:r>
              <a:rPr lang="en-US" dirty="0"/>
              <a:t> </a:t>
            </a:r>
          </a:p>
        </p:txBody>
      </p:sp>
      <p:sp>
        <p:nvSpPr>
          <p:cNvPr id="17" name="Rounded Rectangle 26">
            <a:extLst>
              <a:ext uri="{FF2B5EF4-FFF2-40B4-BE49-F238E27FC236}">
                <a16:creationId xmlns:a16="http://schemas.microsoft.com/office/drawing/2014/main" id="{263A07B2-4B76-4326-BA02-5E2CFF9B8D5C}"/>
              </a:ext>
            </a:extLst>
          </p:cNvPr>
          <p:cNvSpPr/>
          <p:nvPr/>
        </p:nvSpPr>
        <p:spPr bwMode="auto">
          <a:xfrm>
            <a:off x="4901051" y="2745922"/>
            <a:ext cx="5208608" cy="1064427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rgbClr val="B6DF89"/>
              </a:gs>
              <a:gs pos="83000">
                <a:srgbClr val="DDF0C8"/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noFill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36145" marR="0" lvl="0" indent="-336145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353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Segoe UI" pitchFamily="34" charset="0"/>
                <a:cs typeface="Segoe UI" pitchFamily="34" charset="0"/>
              </a:rPr>
              <a:t>New </a:t>
            </a:r>
            <a:r>
              <a:rPr kumimoji="0" lang="en-US" sz="2353" b="0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Segoe UI" pitchFamily="34" charset="0"/>
                <a:cs typeface="Segoe UI" pitchFamily="34" charset="0"/>
              </a:rPr>
              <a:t>ApiController</a:t>
            </a:r>
            <a:r>
              <a:rPr kumimoji="0" lang="en-US" sz="2353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Segoe UI" pitchFamily="34" charset="0"/>
                <a:cs typeface="Segoe UI" pitchFamily="34" charset="0"/>
              </a:rPr>
              <a:t> attribute</a:t>
            </a:r>
          </a:p>
          <a:p>
            <a:pPr marL="336145" marR="0" lvl="0" indent="-336145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353" kern="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Auto model validation</a:t>
            </a:r>
          </a:p>
          <a:p>
            <a:pPr marR="0" lvl="0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endParaRPr kumimoji="0" lang="en-US" sz="2353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Segoe UI" pitchFamily="34" charset="0"/>
              <a:cs typeface="Segoe UI" pitchFamily="34" charset="0"/>
            </a:endParaRPr>
          </a:p>
          <a:p>
            <a:pPr marL="336145" marR="0" lvl="0" indent="-336145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353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6962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571750" y="289955"/>
            <a:ext cx="6684113" cy="899537"/>
          </a:xfrm>
        </p:spPr>
        <p:txBody>
          <a:bodyPr>
            <a:normAutofit fontScale="90000"/>
          </a:bodyPr>
          <a:lstStyle/>
          <a:p>
            <a:r>
              <a:rPr lang="en-US" dirty="0"/>
              <a:t>ASP.NET Core 2.1: What’s New?</a:t>
            </a:r>
          </a:p>
        </p:txBody>
      </p:sp>
      <p:sp>
        <p:nvSpPr>
          <p:cNvPr id="5" name="Rounded Rectangle 4"/>
          <p:cNvSpPr/>
          <p:nvPr/>
        </p:nvSpPr>
        <p:spPr bwMode="auto">
          <a:xfrm>
            <a:off x="1397804" y="1183608"/>
            <a:ext cx="1892091" cy="1744130"/>
          </a:xfrm>
          <a:prstGeom prst="roundRect">
            <a:avLst/>
          </a:prstGeom>
          <a:solidFill>
            <a:srgbClr val="0070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ea typeface="Segoe UI" pitchFamily="34" charset="0"/>
                <a:cs typeface="Segoe UI" pitchFamily="34" charset="0"/>
              </a:rPr>
              <a:t> </a:t>
            </a:r>
          </a:p>
          <a:p>
            <a:pPr marL="0" marR="0" lvl="0" indent="0" algn="ctr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ea typeface="Segoe UI" pitchFamily="34" charset="0"/>
                <a:cs typeface="Segoe UI" pitchFamily="34" charset="0"/>
              </a:rPr>
              <a:t>SignalR</a:t>
            </a:r>
          </a:p>
        </p:txBody>
      </p:sp>
      <p:sp>
        <p:nvSpPr>
          <p:cNvPr id="7" name="Rounded Rectangle 6"/>
          <p:cNvSpPr/>
          <p:nvPr/>
        </p:nvSpPr>
        <p:spPr bwMode="auto">
          <a:xfrm>
            <a:off x="3424695" y="1183608"/>
            <a:ext cx="2090280" cy="1744130"/>
          </a:xfrm>
          <a:prstGeom prst="roundRect">
            <a:avLst/>
          </a:prstGeom>
          <a:solidFill>
            <a:srgbClr val="0070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ea typeface="Segoe UI" pitchFamily="34" charset="0"/>
                <a:cs typeface="Segoe UI" pitchFamily="34" charset="0"/>
              </a:rPr>
              <a:t>HSTS Protocol</a:t>
            </a:r>
          </a:p>
          <a:p>
            <a:pPr marL="0" marR="0" lvl="0" indent="0" algn="ctr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0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&amp; </a:t>
            </a:r>
          </a:p>
          <a:p>
            <a:pPr marL="0" marR="0" lvl="0" indent="0" algn="ctr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ea typeface="Segoe UI" pitchFamily="34" charset="0"/>
                <a:cs typeface="Segoe UI" pitchFamily="34" charset="0"/>
              </a:rPr>
              <a:t>HTTPS by default</a:t>
            </a:r>
          </a:p>
        </p:txBody>
      </p:sp>
      <p:sp>
        <p:nvSpPr>
          <p:cNvPr id="8" name="Rounded Rectangle 7"/>
          <p:cNvSpPr/>
          <p:nvPr/>
        </p:nvSpPr>
        <p:spPr bwMode="auto">
          <a:xfrm>
            <a:off x="5639809" y="1183607"/>
            <a:ext cx="2374638" cy="1744130"/>
          </a:xfrm>
          <a:prstGeom prst="roundRect">
            <a:avLst/>
          </a:prstGeom>
          <a:solidFill>
            <a:srgbClr val="0070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45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ea typeface="Segoe UI" pitchFamily="34" charset="0"/>
                <a:cs typeface="Segoe UI" pitchFamily="34" charset="0"/>
              </a:rPr>
              <a:t>New Web API conventions </a:t>
            </a:r>
          </a:p>
        </p:txBody>
      </p:sp>
      <p:sp>
        <p:nvSpPr>
          <p:cNvPr id="9" name="Rounded Rectangle 8"/>
          <p:cNvSpPr/>
          <p:nvPr/>
        </p:nvSpPr>
        <p:spPr bwMode="auto">
          <a:xfrm>
            <a:off x="8145928" y="1183607"/>
            <a:ext cx="2459365" cy="1744130"/>
          </a:xfrm>
          <a:prstGeom prst="roundRect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6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</a:t>
            </a:r>
            <a:endParaRPr lang="en-US" sz="3137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marL="0" marR="0" lvl="0" indent="0" algn="ctr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137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Swagger support</a:t>
            </a:r>
            <a:endParaRPr kumimoji="0" lang="en-US" sz="3137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Rounded Rectangle 9"/>
          <p:cNvSpPr/>
          <p:nvPr/>
        </p:nvSpPr>
        <p:spPr bwMode="auto">
          <a:xfrm>
            <a:off x="1397804" y="3200067"/>
            <a:ext cx="2642290" cy="1215573"/>
          </a:xfrm>
          <a:prstGeom prst="roundRect">
            <a:avLst/>
          </a:prstGeom>
          <a:solidFill>
            <a:srgbClr val="0070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ea typeface="Segoe UI" pitchFamily="34" charset="0"/>
              <a:cs typeface="Segoe UI" pitchFamily="34" charset="0"/>
            </a:endParaRPr>
          </a:p>
          <a:p>
            <a:pPr marL="0" marR="0" lvl="0" indent="0" algn="ctr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53" b="0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ea typeface="Segoe UI" pitchFamily="34" charset="0"/>
                <a:cs typeface="Segoe UI" pitchFamily="34" charset="0"/>
              </a:rPr>
              <a:t>ActionResult</a:t>
            </a:r>
            <a:r>
              <a:rPr kumimoji="0" lang="en-US" sz="2353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ea typeface="Segoe UI" pitchFamily="34" charset="0"/>
                <a:cs typeface="Segoe UI" pitchFamily="34" charset="0"/>
              </a:rPr>
              <a:t>&lt;T&gt;</a:t>
            </a:r>
          </a:p>
        </p:txBody>
      </p:sp>
      <p:sp>
        <p:nvSpPr>
          <p:cNvPr id="11" name="Rounded Rectangle 10"/>
          <p:cNvSpPr/>
          <p:nvPr/>
        </p:nvSpPr>
        <p:spPr bwMode="auto">
          <a:xfrm>
            <a:off x="4231342" y="3200067"/>
            <a:ext cx="3735294" cy="1215573"/>
          </a:xfrm>
          <a:prstGeom prst="roundRect">
            <a:avLst/>
          </a:prstGeom>
          <a:solidFill>
            <a:srgbClr val="0070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ea typeface="Segoe UI" pitchFamily="34" charset="0"/>
                <a:cs typeface="Segoe UI" pitchFamily="34" charset="0"/>
              </a:rPr>
              <a:t> </a:t>
            </a:r>
            <a:endParaRPr kumimoji="0" lang="en-US" sz="32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ea typeface="Segoe UI" pitchFamily="34" charset="0"/>
              <a:cs typeface="Segoe UI" pitchFamily="34" charset="0"/>
            </a:endParaRPr>
          </a:p>
          <a:p>
            <a:pPr marL="0" marR="0" lvl="0" indent="0" algn="ctr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ea typeface="Segoe UI" pitchFamily="34" charset="0"/>
                <a:cs typeface="Segoe UI" pitchFamily="34" charset="0"/>
              </a:rPr>
              <a:t>HTTP Client Factory</a:t>
            </a:r>
          </a:p>
        </p:txBody>
      </p:sp>
      <p:sp>
        <p:nvSpPr>
          <p:cNvPr id="13" name="Rounded Rectangle 12"/>
          <p:cNvSpPr/>
          <p:nvPr/>
        </p:nvSpPr>
        <p:spPr bwMode="auto">
          <a:xfrm>
            <a:off x="8098118" y="3182971"/>
            <a:ext cx="2696077" cy="1215573"/>
          </a:xfrm>
          <a:prstGeom prst="roundRect">
            <a:avLst/>
          </a:prstGeom>
          <a:solidFill>
            <a:srgbClr val="0070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353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ANCM in-process mode for IIS performance</a:t>
            </a:r>
            <a:endParaRPr kumimoji="0" lang="en-US" sz="2353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Rounded Rectangle 13"/>
          <p:cNvSpPr/>
          <p:nvPr/>
        </p:nvSpPr>
        <p:spPr bwMode="auto">
          <a:xfrm>
            <a:off x="1099003" y="4722158"/>
            <a:ext cx="2240699" cy="1385564"/>
          </a:xfrm>
          <a:prstGeom prst="roundRect">
            <a:avLst/>
          </a:prstGeom>
          <a:solidFill>
            <a:srgbClr val="0070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53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ea typeface="Segoe UI" pitchFamily="34" charset="0"/>
                <a:cs typeface="Segoe UI" pitchFamily="34" charset="0"/>
              </a:rPr>
              <a:t>ASP.NET Identity as UI Library </a:t>
            </a:r>
          </a:p>
        </p:txBody>
      </p:sp>
      <p:sp>
        <p:nvSpPr>
          <p:cNvPr id="19" name="Rounded Rectangle 18"/>
          <p:cNvSpPr/>
          <p:nvPr/>
        </p:nvSpPr>
        <p:spPr bwMode="auto">
          <a:xfrm>
            <a:off x="3579906" y="4722158"/>
            <a:ext cx="2642290" cy="528552"/>
          </a:xfrm>
          <a:prstGeom prst="roundRect">
            <a:avLst/>
          </a:prstGeom>
          <a:solidFill>
            <a:srgbClr val="0070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53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ea typeface="Segoe UI" pitchFamily="34" charset="0"/>
                <a:cs typeface="Segoe UI" pitchFamily="34" charset="0"/>
              </a:rPr>
              <a:t>GDPR Compliance</a:t>
            </a:r>
          </a:p>
        </p:txBody>
      </p:sp>
      <p:sp>
        <p:nvSpPr>
          <p:cNvPr id="20" name="Rounded Rectangle 19"/>
          <p:cNvSpPr/>
          <p:nvPr/>
        </p:nvSpPr>
        <p:spPr bwMode="auto">
          <a:xfrm>
            <a:off x="6333591" y="4722155"/>
            <a:ext cx="2565374" cy="922292"/>
          </a:xfrm>
          <a:prstGeom prst="roundRect">
            <a:avLst/>
          </a:prstGeom>
          <a:solidFill>
            <a:srgbClr val="0070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53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ea typeface="Segoe UI" pitchFamily="34" charset="0"/>
                <a:cs typeface="Segoe UI" pitchFamily="34" charset="0"/>
              </a:rPr>
              <a:t>Build-time Razor Compilation</a:t>
            </a:r>
          </a:p>
        </p:txBody>
      </p:sp>
      <p:sp>
        <p:nvSpPr>
          <p:cNvPr id="21" name="Rounded Rectangle 20"/>
          <p:cNvSpPr/>
          <p:nvPr/>
        </p:nvSpPr>
        <p:spPr bwMode="auto">
          <a:xfrm>
            <a:off x="3783266" y="5399108"/>
            <a:ext cx="2240699" cy="922292"/>
          </a:xfrm>
          <a:prstGeom prst="roundRect">
            <a:avLst/>
          </a:prstGeom>
          <a:solidFill>
            <a:srgbClr val="0070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53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ea typeface="Segoe UI" pitchFamily="34" charset="0"/>
                <a:cs typeface="Segoe UI" pitchFamily="34" charset="0"/>
              </a:rPr>
              <a:t>Virtual </a:t>
            </a:r>
            <a:r>
              <a:rPr kumimoji="0" lang="en-US" sz="2353" b="0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ea typeface="Segoe UI" pitchFamily="34" charset="0"/>
                <a:cs typeface="Segoe UI" pitchFamily="34" charset="0"/>
              </a:rPr>
              <a:t>Auth</a:t>
            </a:r>
            <a:r>
              <a:rPr kumimoji="0" lang="en-US" sz="2353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ea typeface="Segoe UI" pitchFamily="34" charset="0"/>
                <a:cs typeface="Segoe UI" pitchFamily="34" charset="0"/>
              </a:rPr>
              <a:t> Schemes </a:t>
            </a:r>
          </a:p>
        </p:txBody>
      </p:sp>
      <p:sp>
        <p:nvSpPr>
          <p:cNvPr id="22" name="Rounded Rectangle 21"/>
          <p:cNvSpPr/>
          <p:nvPr/>
        </p:nvSpPr>
        <p:spPr bwMode="auto">
          <a:xfrm>
            <a:off x="9017854" y="4687966"/>
            <a:ext cx="2075143" cy="922292"/>
          </a:xfrm>
          <a:prstGeom prst="roundRect">
            <a:avLst/>
          </a:prstGeom>
          <a:solidFill>
            <a:srgbClr val="0070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53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ea typeface="Segoe UI" pitchFamily="34" charset="0"/>
                <a:cs typeface="Segoe UI" pitchFamily="34" charset="0"/>
              </a:rPr>
              <a:t>New Razor SDK</a:t>
            </a:r>
          </a:p>
        </p:txBody>
      </p:sp>
      <p:sp>
        <p:nvSpPr>
          <p:cNvPr id="23" name="Rounded Rectangle 22"/>
          <p:cNvSpPr/>
          <p:nvPr/>
        </p:nvSpPr>
        <p:spPr bwMode="auto">
          <a:xfrm>
            <a:off x="6467529" y="5799382"/>
            <a:ext cx="4625468" cy="522017"/>
          </a:xfrm>
          <a:prstGeom prst="roundRect">
            <a:avLst/>
          </a:prstGeom>
          <a:solidFill>
            <a:srgbClr val="0070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53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ea typeface="Segoe UI" pitchFamily="34" charset="0"/>
                <a:cs typeface="Segoe UI" pitchFamily="34" charset="0"/>
              </a:rPr>
              <a:t>MVC Functional Test Fixture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1E5A4F5-F49E-498C-BFE7-60A89D703028}"/>
              </a:ext>
            </a:extLst>
          </p:cNvPr>
          <p:cNvSpPr/>
          <p:nvPr/>
        </p:nvSpPr>
        <p:spPr>
          <a:xfrm>
            <a:off x="2106706" y="6345243"/>
            <a:ext cx="79785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http://www.talkingdotnet.com/quick-summary-whats-new-asp-net-core-2-1/</a:t>
            </a:r>
            <a:r>
              <a:rPr lang="en-US" dirty="0"/>
              <a:t> </a:t>
            </a:r>
          </a:p>
        </p:txBody>
      </p:sp>
      <p:sp>
        <p:nvSpPr>
          <p:cNvPr id="17" name="Rounded Rectangle 26">
            <a:extLst>
              <a:ext uri="{FF2B5EF4-FFF2-40B4-BE49-F238E27FC236}">
                <a16:creationId xmlns:a16="http://schemas.microsoft.com/office/drawing/2014/main" id="{634CB72A-308F-436F-8482-E66685D4CCDF}"/>
              </a:ext>
            </a:extLst>
          </p:cNvPr>
          <p:cNvSpPr/>
          <p:nvPr/>
        </p:nvSpPr>
        <p:spPr bwMode="auto">
          <a:xfrm>
            <a:off x="6096000" y="2692926"/>
            <a:ext cx="5208608" cy="1064427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rgbClr val="B6DF89"/>
              </a:gs>
              <a:gs pos="83000">
                <a:srgbClr val="DDF0C8"/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noFill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36145" marR="0" lvl="0" indent="-336145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353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Segoe UI" pitchFamily="34" charset="0"/>
                <a:cs typeface="Segoe UI" pitchFamily="34" charset="0"/>
              </a:rPr>
              <a:t>Rich</a:t>
            </a:r>
            <a:r>
              <a:rPr kumimoji="0" lang="en-US" sz="2353" b="0" i="0" u="none" strike="noStrike" kern="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Segoe UI" pitchFamily="34" charset="0"/>
                <a:cs typeface="Segoe UI" pitchFamily="34" charset="0"/>
              </a:rPr>
              <a:t> Swagger support</a:t>
            </a:r>
          </a:p>
          <a:p>
            <a:pPr marL="336145" marR="0" lvl="0" indent="-336145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353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Segoe UI" pitchFamily="34" charset="0"/>
                <a:cs typeface="Segoe UI" pitchFamily="34" charset="0"/>
              </a:rPr>
              <a:t>Easier</a:t>
            </a:r>
            <a:r>
              <a:rPr kumimoji="0" lang="en-US" sz="2353" b="0" i="0" u="none" strike="noStrike" kern="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Segoe UI" pitchFamily="34" charset="0"/>
                <a:cs typeface="Segoe UI" pitchFamily="34" charset="0"/>
              </a:rPr>
              <a:t> API documentation </a:t>
            </a:r>
            <a:endParaRPr kumimoji="0" lang="en-US" sz="2353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54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571750" y="289955"/>
            <a:ext cx="6684113" cy="899537"/>
          </a:xfrm>
        </p:spPr>
        <p:txBody>
          <a:bodyPr>
            <a:normAutofit fontScale="90000"/>
          </a:bodyPr>
          <a:lstStyle/>
          <a:p>
            <a:r>
              <a:rPr lang="en-US" dirty="0"/>
              <a:t>ASP.NET Core 2.1: What’s New?</a:t>
            </a:r>
          </a:p>
        </p:txBody>
      </p:sp>
      <p:sp>
        <p:nvSpPr>
          <p:cNvPr id="5" name="Rounded Rectangle 4"/>
          <p:cNvSpPr/>
          <p:nvPr/>
        </p:nvSpPr>
        <p:spPr bwMode="auto">
          <a:xfrm>
            <a:off x="1397804" y="1183608"/>
            <a:ext cx="1892091" cy="1744130"/>
          </a:xfrm>
          <a:prstGeom prst="roundRect">
            <a:avLst/>
          </a:prstGeom>
          <a:solidFill>
            <a:srgbClr val="0070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ea typeface="Segoe UI" pitchFamily="34" charset="0"/>
                <a:cs typeface="Segoe UI" pitchFamily="34" charset="0"/>
              </a:rPr>
              <a:t> </a:t>
            </a:r>
          </a:p>
          <a:p>
            <a:pPr marL="0" marR="0" lvl="0" indent="0" algn="ctr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ea typeface="Segoe UI" pitchFamily="34" charset="0"/>
                <a:cs typeface="Segoe UI" pitchFamily="34" charset="0"/>
              </a:rPr>
              <a:t>SignalR</a:t>
            </a:r>
          </a:p>
        </p:txBody>
      </p:sp>
      <p:sp>
        <p:nvSpPr>
          <p:cNvPr id="7" name="Rounded Rectangle 6"/>
          <p:cNvSpPr/>
          <p:nvPr/>
        </p:nvSpPr>
        <p:spPr bwMode="auto">
          <a:xfrm>
            <a:off x="3424695" y="1183608"/>
            <a:ext cx="2090280" cy="1744130"/>
          </a:xfrm>
          <a:prstGeom prst="roundRect">
            <a:avLst/>
          </a:prstGeom>
          <a:solidFill>
            <a:srgbClr val="0070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ea typeface="Segoe UI" pitchFamily="34" charset="0"/>
                <a:cs typeface="Segoe UI" pitchFamily="34" charset="0"/>
              </a:rPr>
              <a:t>HSTS Protocol</a:t>
            </a:r>
          </a:p>
          <a:p>
            <a:pPr marL="0" marR="0" lvl="0" indent="0" algn="ctr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0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&amp; </a:t>
            </a:r>
          </a:p>
          <a:p>
            <a:pPr marL="0" marR="0" lvl="0" indent="0" algn="ctr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ea typeface="Segoe UI" pitchFamily="34" charset="0"/>
                <a:cs typeface="Segoe UI" pitchFamily="34" charset="0"/>
              </a:rPr>
              <a:t>HTTPS by default</a:t>
            </a:r>
          </a:p>
        </p:txBody>
      </p:sp>
      <p:sp>
        <p:nvSpPr>
          <p:cNvPr id="8" name="Rounded Rectangle 7"/>
          <p:cNvSpPr/>
          <p:nvPr/>
        </p:nvSpPr>
        <p:spPr bwMode="auto">
          <a:xfrm>
            <a:off x="5639809" y="1183607"/>
            <a:ext cx="2374638" cy="1744130"/>
          </a:xfrm>
          <a:prstGeom prst="roundRect">
            <a:avLst/>
          </a:prstGeom>
          <a:solidFill>
            <a:srgbClr val="0070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45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ea typeface="Segoe UI" pitchFamily="34" charset="0"/>
                <a:cs typeface="Segoe UI" pitchFamily="34" charset="0"/>
              </a:rPr>
              <a:t>New Web API conventions </a:t>
            </a:r>
          </a:p>
        </p:txBody>
      </p:sp>
      <p:sp>
        <p:nvSpPr>
          <p:cNvPr id="9" name="Rounded Rectangle 8"/>
          <p:cNvSpPr/>
          <p:nvPr/>
        </p:nvSpPr>
        <p:spPr bwMode="auto">
          <a:xfrm>
            <a:off x="8145928" y="1183607"/>
            <a:ext cx="2459365" cy="1744130"/>
          </a:xfrm>
          <a:prstGeom prst="roundRect">
            <a:avLst/>
          </a:prstGeom>
          <a:solidFill>
            <a:srgbClr val="0070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6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</a:t>
            </a:r>
            <a:endParaRPr lang="en-US" sz="3137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marL="0" marR="0" lvl="0" indent="0" algn="ctr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137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Swagger support</a:t>
            </a:r>
            <a:endParaRPr kumimoji="0" lang="en-US" sz="3137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Rounded Rectangle 9"/>
          <p:cNvSpPr/>
          <p:nvPr/>
        </p:nvSpPr>
        <p:spPr bwMode="auto">
          <a:xfrm>
            <a:off x="1397804" y="3200067"/>
            <a:ext cx="2642290" cy="1215573"/>
          </a:xfrm>
          <a:prstGeom prst="roundRect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ea typeface="Segoe UI" pitchFamily="34" charset="0"/>
              <a:cs typeface="Segoe UI" pitchFamily="34" charset="0"/>
            </a:endParaRPr>
          </a:p>
          <a:p>
            <a:pPr marL="0" marR="0" lvl="0" indent="0" algn="ctr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53" b="0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ea typeface="Segoe UI" pitchFamily="34" charset="0"/>
                <a:cs typeface="Segoe UI" pitchFamily="34" charset="0"/>
              </a:rPr>
              <a:t>ActionResult</a:t>
            </a:r>
            <a:r>
              <a:rPr kumimoji="0" lang="en-US" sz="2353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ea typeface="Segoe UI" pitchFamily="34" charset="0"/>
                <a:cs typeface="Segoe UI" pitchFamily="34" charset="0"/>
              </a:rPr>
              <a:t>&lt;T&gt;</a:t>
            </a:r>
          </a:p>
        </p:txBody>
      </p:sp>
      <p:sp>
        <p:nvSpPr>
          <p:cNvPr id="11" name="Rounded Rectangle 10"/>
          <p:cNvSpPr/>
          <p:nvPr/>
        </p:nvSpPr>
        <p:spPr bwMode="auto">
          <a:xfrm>
            <a:off x="4231342" y="3200067"/>
            <a:ext cx="3735294" cy="1215573"/>
          </a:xfrm>
          <a:prstGeom prst="roundRect">
            <a:avLst/>
          </a:prstGeom>
          <a:solidFill>
            <a:srgbClr val="0070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ea typeface="Segoe UI" pitchFamily="34" charset="0"/>
                <a:cs typeface="Segoe UI" pitchFamily="34" charset="0"/>
              </a:rPr>
              <a:t> </a:t>
            </a:r>
            <a:endParaRPr kumimoji="0" lang="en-US" sz="32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ea typeface="Segoe UI" pitchFamily="34" charset="0"/>
              <a:cs typeface="Segoe UI" pitchFamily="34" charset="0"/>
            </a:endParaRPr>
          </a:p>
          <a:p>
            <a:pPr marL="0" marR="0" lvl="0" indent="0" algn="ctr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ea typeface="Segoe UI" pitchFamily="34" charset="0"/>
                <a:cs typeface="Segoe UI" pitchFamily="34" charset="0"/>
              </a:rPr>
              <a:t>HTTP Client Factory</a:t>
            </a:r>
          </a:p>
        </p:txBody>
      </p:sp>
      <p:sp>
        <p:nvSpPr>
          <p:cNvPr id="13" name="Rounded Rectangle 12"/>
          <p:cNvSpPr/>
          <p:nvPr/>
        </p:nvSpPr>
        <p:spPr bwMode="auto">
          <a:xfrm>
            <a:off x="8098118" y="3182971"/>
            <a:ext cx="2696077" cy="1215573"/>
          </a:xfrm>
          <a:prstGeom prst="roundRect">
            <a:avLst/>
          </a:prstGeom>
          <a:solidFill>
            <a:srgbClr val="0070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353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ANCM in-process mode for IIS performance</a:t>
            </a:r>
            <a:endParaRPr kumimoji="0" lang="en-US" sz="2353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Rounded Rectangle 13"/>
          <p:cNvSpPr/>
          <p:nvPr/>
        </p:nvSpPr>
        <p:spPr bwMode="auto">
          <a:xfrm>
            <a:off x="1099003" y="4722158"/>
            <a:ext cx="2240699" cy="1385564"/>
          </a:xfrm>
          <a:prstGeom prst="roundRect">
            <a:avLst/>
          </a:prstGeom>
          <a:solidFill>
            <a:srgbClr val="0070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53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ea typeface="Segoe UI" pitchFamily="34" charset="0"/>
                <a:cs typeface="Segoe UI" pitchFamily="34" charset="0"/>
              </a:rPr>
              <a:t>ASP.NET Identity as UI Library </a:t>
            </a:r>
          </a:p>
        </p:txBody>
      </p:sp>
      <p:sp>
        <p:nvSpPr>
          <p:cNvPr id="19" name="Rounded Rectangle 18"/>
          <p:cNvSpPr/>
          <p:nvPr/>
        </p:nvSpPr>
        <p:spPr bwMode="auto">
          <a:xfrm>
            <a:off x="3579906" y="4722158"/>
            <a:ext cx="2642290" cy="528552"/>
          </a:xfrm>
          <a:prstGeom prst="roundRect">
            <a:avLst/>
          </a:prstGeom>
          <a:solidFill>
            <a:srgbClr val="0070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53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ea typeface="Segoe UI" pitchFamily="34" charset="0"/>
                <a:cs typeface="Segoe UI" pitchFamily="34" charset="0"/>
              </a:rPr>
              <a:t>GDPR Compliance</a:t>
            </a:r>
          </a:p>
        </p:txBody>
      </p:sp>
      <p:sp>
        <p:nvSpPr>
          <p:cNvPr id="20" name="Rounded Rectangle 19"/>
          <p:cNvSpPr/>
          <p:nvPr/>
        </p:nvSpPr>
        <p:spPr bwMode="auto">
          <a:xfrm>
            <a:off x="6333591" y="4722155"/>
            <a:ext cx="2565374" cy="922292"/>
          </a:xfrm>
          <a:prstGeom prst="roundRect">
            <a:avLst/>
          </a:prstGeom>
          <a:solidFill>
            <a:srgbClr val="0070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53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ea typeface="Segoe UI" pitchFamily="34" charset="0"/>
                <a:cs typeface="Segoe UI" pitchFamily="34" charset="0"/>
              </a:rPr>
              <a:t>Build-time Razor Compilation</a:t>
            </a:r>
          </a:p>
        </p:txBody>
      </p:sp>
      <p:sp>
        <p:nvSpPr>
          <p:cNvPr id="21" name="Rounded Rectangle 20"/>
          <p:cNvSpPr/>
          <p:nvPr/>
        </p:nvSpPr>
        <p:spPr bwMode="auto">
          <a:xfrm>
            <a:off x="3783266" y="5399108"/>
            <a:ext cx="2240699" cy="922292"/>
          </a:xfrm>
          <a:prstGeom prst="roundRect">
            <a:avLst/>
          </a:prstGeom>
          <a:solidFill>
            <a:srgbClr val="0070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53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ea typeface="Segoe UI" pitchFamily="34" charset="0"/>
                <a:cs typeface="Segoe UI" pitchFamily="34" charset="0"/>
              </a:rPr>
              <a:t>Virtual </a:t>
            </a:r>
            <a:r>
              <a:rPr kumimoji="0" lang="en-US" sz="2353" b="0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ea typeface="Segoe UI" pitchFamily="34" charset="0"/>
                <a:cs typeface="Segoe UI" pitchFamily="34" charset="0"/>
              </a:rPr>
              <a:t>Auth</a:t>
            </a:r>
            <a:r>
              <a:rPr kumimoji="0" lang="en-US" sz="2353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ea typeface="Segoe UI" pitchFamily="34" charset="0"/>
                <a:cs typeface="Segoe UI" pitchFamily="34" charset="0"/>
              </a:rPr>
              <a:t> Schemes </a:t>
            </a:r>
          </a:p>
        </p:txBody>
      </p:sp>
      <p:sp>
        <p:nvSpPr>
          <p:cNvPr id="22" name="Rounded Rectangle 21"/>
          <p:cNvSpPr/>
          <p:nvPr/>
        </p:nvSpPr>
        <p:spPr bwMode="auto">
          <a:xfrm>
            <a:off x="9017854" y="4687966"/>
            <a:ext cx="2075143" cy="922292"/>
          </a:xfrm>
          <a:prstGeom prst="roundRect">
            <a:avLst/>
          </a:prstGeom>
          <a:solidFill>
            <a:srgbClr val="0070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53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ea typeface="Segoe UI" pitchFamily="34" charset="0"/>
                <a:cs typeface="Segoe UI" pitchFamily="34" charset="0"/>
              </a:rPr>
              <a:t>New Razor SDK</a:t>
            </a:r>
          </a:p>
        </p:txBody>
      </p:sp>
      <p:sp>
        <p:nvSpPr>
          <p:cNvPr id="23" name="Rounded Rectangle 22"/>
          <p:cNvSpPr/>
          <p:nvPr/>
        </p:nvSpPr>
        <p:spPr bwMode="auto">
          <a:xfrm>
            <a:off x="6467529" y="5799382"/>
            <a:ext cx="4625468" cy="522017"/>
          </a:xfrm>
          <a:prstGeom prst="roundRect">
            <a:avLst/>
          </a:prstGeom>
          <a:solidFill>
            <a:srgbClr val="0070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53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ea typeface="Segoe UI" pitchFamily="34" charset="0"/>
                <a:cs typeface="Segoe UI" pitchFamily="34" charset="0"/>
              </a:rPr>
              <a:t>MVC Functional Test Fixture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1E5A4F5-F49E-498C-BFE7-60A89D703028}"/>
              </a:ext>
            </a:extLst>
          </p:cNvPr>
          <p:cNvSpPr/>
          <p:nvPr/>
        </p:nvSpPr>
        <p:spPr>
          <a:xfrm>
            <a:off x="2106706" y="6345243"/>
            <a:ext cx="79785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http://www.talkingdotnet.com/quick-summary-whats-new-asp-net-core-2-1/</a:t>
            </a:r>
            <a:r>
              <a:rPr lang="en-US" dirty="0"/>
              <a:t> </a:t>
            </a:r>
          </a:p>
        </p:txBody>
      </p:sp>
      <p:sp>
        <p:nvSpPr>
          <p:cNvPr id="17" name="Rounded Rectangle 26">
            <a:extLst>
              <a:ext uri="{FF2B5EF4-FFF2-40B4-BE49-F238E27FC236}">
                <a16:creationId xmlns:a16="http://schemas.microsoft.com/office/drawing/2014/main" id="{7D73FFF0-3127-45F6-A6F7-A9D46D5F8836}"/>
              </a:ext>
            </a:extLst>
          </p:cNvPr>
          <p:cNvSpPr/>
          <p:nvPr/>
        </p:nvSpPr>
        <p:spPr bwMode="auto">
          <a:xfrm>
            <a:off x="2106706" y="4216705"/>
            <a:ext cx="5208608" cy="1411077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rgbClr val="B6DF89"/>
              </a:gs>
              <a:gs pos="83000">
                <a:srgbClr val="DDF0C8"/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noFill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36145" marR="0" lvl="0" indent="-336145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353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Segoe UI" pitchFamily="34" charset="0"/>
                <a:cs typeface="Segoe UI" pitchFamily="34" charset="0"/>
              </a:rPr>
              <a:t>New</a:t>
            </a:r>
            <a:r>
              <a:rPr kumimoji="0" lang="en-US" sz="2353" b="0" i="0" u="none" strike="noStrike" kern="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Segoe UI" pitchFamily="34" charset="0"/>
                <a:cs typeface="Segoe UI" pitchFamily="34" charset="0"/>
              </a:rPr>
              <a:t> type </a:t>
            </a:r>
            <a:r>
              <a:rPr kumimoji="0" lang="en-US" sz="2353" b="0" i="0" u="none" strike="noStrike" kern="0" cap="none" spc="0" normalizeH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Segoe UI" pitchFamily="34" charset="0"/>
                <a:cs typeface="Segoe UI" pitchFamily="34" charset="0"/>
              </a:rPr>
              <a:t>ActionResult</a:t>
            </a:r>
            <a:r>
              <a:rPr kumimoji="0" lang="en-US" sz="2353" b="0" i="0" u="none" strike="noStrike" kern="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Segoe UI" pitchFamily="34" charset="0"/>
                <a:cs typeface="Segoe UI" pitchFamily="34" charset="0"/>
              </a:rPr>
              <a:t>&lt;T&gt;</a:t>
            </a:r>
          </a:p>
          <a:p>
            <a:pPr marL="336145" marR="0" lvl="0" indent="-336145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353" kern="0" baseline="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Indicate response type for any action result </a:t>
            </a:r>
            <a:endParaRPr kumimoji="0" lang="en-US" sz="2353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1707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571750" y="289955"/>
            <a:ext cx="6684113" cy="899537"/>
          </a:xfrm>
        </p:spPr>
        <p:txBody>
          <a:bodyPr>
            <a:normAutofit fontScale="90000"/>
          </a:bodyPr>
          <a:lstStyle/>
          <a:p>
            <a:r>
              <a:rPr lang="en-US" dirty="0"/>
              <a:t>ASP.NET Core 2.1: What’s New?</a:t>
            </a:r>
          </a:p>
        </p:txBody>
      </p:sp>
      <p:sp>
        <p:nvSpPr>
          <p:cNvPr id="5" name="Rounded Rectangle 4"/>
          <p:cNvSpPr/>
          <p:nvPr/>
        </p:nvSpPr>
        <p:spPr bwMode="auto">
          <a:xfrm>
            <a:off x="1397804" y="1183608"/>
            <a:ext cx="1892091" cy="1744130"/>
          </a:xfrm>
          <a:prstGeom prst="roundRect">
            <a:avLst/>
          </a:prstGeom>
          <a:solidFill>
            <a:srgbClr val="0070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ea typeface="Segoe UI" pitchFamily="34" charset="0"/>
                <a:cs typeface="Segoe UI" pitchFamily="34" charset="0"/>
              </a:rPr>
              <a:t> </a:t>
            </a:r>
          </a:p>
          <a:p>
            <a:pPr marL="0" marR="0" lvl="0" indent="0" algn="ctr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ea typeface="Segoe UI" pitchFamily="34" charset="0"/>
                <a:cs typeface="Segoe UI" pitchFamily="34" charset="0"/>
              </a:rPr>
              <a:t>SignalR</a:t>
            </a:r>
          </a:p>
        </p:txBody>
      </p:sp>
      <p:sp>
        <p:nvSpPr>
          <p:cNvPr id="7" name="Rounded Rectangle 6"/>
          <p:cNvSpPr/>
          <p:nvPr/>
        </p:nvSpPr>
        <p:spPr bwMode="auto">
          <a:xfrm>
            <a:off x="3424695" y="1183608"/>
            <a:ext cx="2090280" cy="1744130"/>
          </a:xfrm>
          <a:prstGeom prst="roundRect">
            <a:avLst/>
          </a:prstGeom>
          <a:solidFill>
            <a:srgbClr val="0070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ea typeface="Segoe UI" pitchFamily="34" charset="0"/>
                <a:cs typeface="Segoe UI" pitchFamily="34" charset="0"/>
              </a:rPr>
              <a:t>HSTS Protocol</a:t>
            </a:r>
          </a:p>
          <a:p>
            <a:pPr marL="0" marR="0" lvl="0" indent="0" algn="ctr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0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&amp; </a:t>
            </a:r>
          </a:p>
          <a:p>
            <a:pPr marL="0" marR="0" lvl="0" indent="0" algn="ctr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ea typeface="Segoe UI" pitchFamily="34" charset="0"/>
                <a:cs typeface="Segoe UI" pitchFamily="34" charset="0"/>
              </a:rPr>
              <a:t>HTTPS by default</a:t>
            </a:r>
          </a:p>
        </p:txBody>
      </p:sp>
      <p:sp>
        <p:nvSpPr>
          <p:cNvPr id="8" name="Rounded Rectangle 7"/>
          <p:cNvSpPr/>
          <p:nvPr/>
        </p:nvSpPr>
        <p:spPr bwMode="auto">
          <a:xfrm>
            <a:off x="5639809" y="1183607"/>
            <a:ext cx="2374638" cy="1744130"/>
          </a:xfrm>
          <a:prstGeom prst="roundRect">
            <a:avLst/>
          </a:prstGeom>
          <a:solidFill>
            <a:srgbClr val="0070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45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ea typeface="Segoe UI" pitchFamily="34" charset="0"/>
                <a:cs typeface="Segoe UI" pitchFamily="34" charset="0"/>
              </a:rPr>
              <a:t>New Web API conventions </a:t>
            </a:r>
          </a:p>
        </p:txBody>
      </p:sp>
      <p:sp>
        <p:nvSpPr>
          <p:cNvPr id="9" name="Rounded Rectangle 8"/>
          <p:cNvSpPr/>
          <p:nvPr/>
        </p:nvSpPr>
        <p:spPr bwMode="auto">
          <a:xfrm>
            <a:off x="8145928" y="1183607"/>
            <a:ext cx="2459365" cy="1744130"/>
          </a:xfrm>
          <a:prstGeom prst="roundRect">
            <a:avLst/>
          </a:prstGeom>
          <a:solidFill>
            <a:srgbClr val="0070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6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</a:t>
            </a:r>
            <a:endParaRPr lang="en-US" sz="3137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marL="0" marR="0" lvl="0" indent="0" algn="ctr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137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Swagger support</a:t>
            </a:r>
            <a:endParaRPr kumimoji="0" lang="en-US" sz="3137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Rounded Rectangle 9"/>
          <p:cNvSpPr/>
          <p:nvPr/>
        </p:nvSpPr>
        <p:spPr bwMode="auto">
          <a:xfrm>
            <a:off x="1397804" y="3200067"/>
            <a:ext cx="2642290" cy="1215573"/>
          </a:xfrm>
          <a:prstGeom prst="roundRect">
            <a:avLst/>
          </a:prstGeom>
          <a:solidFill>
            <a:srgbClr val="0070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ea typeface="Segoe UI" pitchFamily="34" charset="0"/>
              <a:cs typeface="Segoe UI" pitchFamily="34" charset="0"/>
            </a:endParaRPr>
          </a:p>
          <a:p>
            <a:pPr marL="0" marR="0" lvl="0" indent="0" algn="ctr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53" b="0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ea typeface="Segoe UI" pitchFamily="34" charset="0"/>
                <a:cs typeface="Segoe UI" pitchFamily="34" charset="0"/>
              </a:rPr>
              <a:t>ActionResult</a:t>
            </a:r>
            <a:r>
              <a:rPr kumimoji="0" lang="en-US" sz="2353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ea typeface="Segoe UI" pitchFamily="34" charset="0"/>
                <a:cs typeface="Segoe UI" pitchFamily="34" charset="0"/>
              </a:rPr>
              <a:t>&lt;T&gt;</a:t>
            </a:r>
          </a:p>
        </p:txBody>
      </p:sp>
      <p:sp>
        <p:nvSpPr>
          <p:cNvPr id="11" name="Rounded Rectangle 10"/>
          <p:cNvSpPr/>
          <p:nvPr/>
        </p:nvSpPr>
        <p:spPr bwMode="auto">
          <a:xfrm>
            <a:off x="4231342" y="3200067"/>
            <a:ext cx="3735294" cy="1215573"/>
          </a:xfrm>
          <a:prstGeom prst="roundRect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ea typeface="Segoe UI" pitchFamily="34" charset="0"/>
                <a:cs typeface="Segoe UI" pitchFamily="34" charset="0"/>
              </a:rPr>
              <a:t> </a:t>
            </a:r>
            <a:endParaRPr kumimoji="0" lang="en-US" sz="32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ea typeface="Segoe UI" pitchFamily="34" charset="0"/>
              <a:cs typeface="Segoe UI" pitchFamily="34" charset="0"/>
            </a:endParaRPr>
          </a:p>
          <a:p>
            <a:pPr marL="0" marR="0" lvl="0" indent="0" algn="ctr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ea typeface="Segoe UI" pitchFamily="34" charset="0"/>
                <a:cs typeface="Segoe UI" pitchFamily="34" charset="0"/>
              </a:rPr>
              <a:t>HTTP Client Factory</a:t>
            </a:r>
          </a:p>
        </p:txBody>
      </p:sp>
      <p:sp>
        <p:nvSpPr>
          <p:cNvPr id="13" name="Rounded Rectangle 12"/>
          <p:cNvSpPr/>
          <p:nvPr/>
        </p:nvSpPr>
        <p:spPr bwMode="auto">
          <a:xfrm>
            <a:off x="8098118" y="3182971"/>
            <a:ext cx="2696077" cy="1215573"/>
          </a:xfrm>
          <a:prstGeom prst="roundRect">
            <a:avLst/>
          </a:prstGeom>
          <a:solidFill>
            <a:srgbClr val="0070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353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ANCM in-process mode for IIS performance</a:t>
            </a:r>
            <a:endParaRPr kumimoji="0" lang="en-US" sz="2353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Rounded Rectangle 13"/>
          <p:cNvSpPr/>
          <p:nvPr/>
        </p:nvSpPr>
        <p:spPr bwMode="auto">
          <a:xfrm>
            <a:off x="1099003" y="4722158"/>
            <a:ext cx="2240699" cy="1385564"/>
          </a:xfrm>
          <a:prstGeom prst="roundRect">
            <a:avLst/>
          </a:prstGeom>
          <a:solidFill>
            <a:srgbClr val="0070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53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ea typeface="Segoe UI" pitchFamily="34" charset="0"/>
                <a:cs typeface="Segoe UI" pitchFamily="34" charset="0"/>
              </a:rPr>
              <a:t>ASP.NET Identity as UI Library </a:t>
            </a:r>
          </a:p>
        </p:txBody>
      </p:sp>
      <p:sp>
        <p:nvSpPr>
          <p:cNvPr id="19" name="Rounded Rectangle 18"/>
          <p:cNvSpPr/>
          <p:nvPr/>
        </p:nvSpPr>
        <p:spPr bwMode="auto">
          <a:xfrm>
            <a:off x="3579906" y="4722158"/>
            <a:ext cx="2642290" cy="528552"/>
          </a:xfrm>
          <a:prstGeom prst="roundRect">
            <a:avLst/>
          </a:prstGeom>
          <a:solidFill>
            <a:srgbClr val="0070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53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ea typeface="Segoe UI" pitchFamily="34" charset="0"/>
                <a:cs typeface="Segoe UI" pitchFamily="34" charset="0"/>
              </a:rPr>
              <a:t>GDPR Compliance</a:t>
            </a:r>
          </a:p>
        </p:txBody>
      </p:sp>
      <p:sp>
        <p:nvSpPr>
          <p:cNvPr id="20" name="Rounded Rectangle 19"/>
          <p:cNvSpPr/>
          <p:nvPr/>
        </p:nvSpPr>
        <p:spPr bwMode="auto">
          <a:xfrm>
            <a:off x="6333591" y="4722155"/>
            <a:ext cx="2565374" cy="922292"/>
          </a:xfrm>
          <a:prstGeom prst="roundRect">
            <a:avLst/>
          </a:prstGeom>
          <a:solidFill>
            <a:srgbClr val="0070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53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ea typeface="Segoe UI" pitchFamily="34" charset="0"/>
                <a:cs typeface="Segoe UI" pitchFamily="34" charset="0"/>
              </a:rPr>
              <a:t>Build-time Razor Compilation</a:t>
            </a:r>
          </a:p>
        </p:txBody>
      </p:sp>
      <p:sp>
        <p:nvSpPr>
          <p:cNvPr id="21" name="Rounded Rectangle 20"/>
          <p:cNvSpPr/>
          <p:nvPr/>
        </p:nvSpPr>
        <p:spPr bwMode="auto">
          <a:xfrm>
            <a:off x="3783266" y="5399108"/>
            <a:ext cx="2240699" cy="922292"/>
          </a:xfrm>
          <a:prstGeom prst="roundRect">
            <a:avLst/>
          </a:prstGeom>
          <a:solidFill>
            <a:srgbClr val="0070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53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ea typeface="Segoe UI" pitchFamily="34" charset="0"/>
                <a:cs typeface="Segoe UI" pitchFamily="34" charset="0"/>
              </a:rPr>
              <a:t>Virtual </a:t>
            </a:r>
            <a:r>
              <a:rPr kumimoji="0" lang="en-US" sz="2353" b="0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ea typeface="Segoe UI" pitchFamily="34" charset="0"/>
                <a:cs typeface="Segoe UI" pitchFamily="34" charset="0"/>
              </a:rPr>
              <a:t>Auth</a:t>
            </a:r>
            <a:r>
              <a:rPr kumimoji="0" lang="en-US" sz="2353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ea typeface="Segoe UI" pitchFamily="34" charset="0"/>
                <a:cs typeface="Segoe UI" pitchFamily="34" charset="0"/>
              </a:rPr>
              <a:t> Schemes </a:t>
            </a:r>
          </a:p>
        </p:txBody>
      </p:sp>
      <p:sp>
        <p:nvSpPr>
          <p:cNvPr id="22" name="Rounded Rectangle 21"/>
          <p:cNvSpPr/>
          <p:nvPr/>
        </p:nvSpPr>
        <p:spPr bwMode="auto">
          <a:xfrm>
            <a:off x="9017854" y="4687966"/>
            <a:ext cx="2075143" cy="922292"/>
          </a:xfrm>
          <a:prstGeom prst="roundRect">
            <a:avLst/>
          </a:prstGeom>
          <a:solidFill>
            <a:srgbClr val="0070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53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ea typeface="Segoe UI" pitchFamily="34" charset="0"/>
                <a:cs typeface="Segoe UI" pitchFamily="34" charset="0"/>
              </a:rPr>
              <a:t>New Razor SDK</a:t>
            </a:r>
          </a:p>
        </p:txBody>
      </p:sp>
      <p:sp>
        <p:nvSpPr>
          <p:cNvPr id="23" name="Rounded Rectangle 22"/>
          <p:cNvSpPr/>
          <p:nvPr/>
        </p:nvSpPr>
        <p:spPr bwMode="auto">
          <a:xfrm>
            <a:off x="6467529" y="5799382"/>
            <a:ext cx="4625468" cy="522017"/>
          </a:xfrm>
          <a:prstGeom prst="roundRect">
            <a:avLst/>
          </a:prstGeom>
          <a:solidFill>
            <a:srgbClr val="0070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53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ea typeface="Segoe UI" pitchFamily="34" charset="0"/>
                <a:cs typeface="Segoe UI" pitchFamily="34" charset="0"/>
              </a:rPr>
              <a:t>MVC Functional Test Fixture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1E5A4F5-F49E-498C-BFE7-60A89D703028}"/>
              </a:ext>
            </a:extLst>
          </p:cNvPr>
          <p:cNvSpPr/>
          <p:nvPr/>
        </p:nvSpPr>
        <p:spPr>
          <a:xfrm>
            <a:off x="2106706" y="6345243"/>
            <a:ext cx="79785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http://www.talkingdotnet.com/quick-summary-whats-new-asp-net-core-2-1/</a:t>
            </a:r>
            <a:r>
              <a:rPr lang="en-US" dirty="0"/>
              <a:t> </a:t>
            </a:r>
          </a:p>
        </p:txBody>
      </p:sp>
      <p:sp>
        <p:nvSpPr>
          <p:cNvPr id="17" name="Rounded Rectangle 26">
            <a:extLst>
              <a:ext uri="{FF2B5EF4-FFF2-40B4-BE49-F238E27FC236}">
                <a16:creationId xmlns:a16="http://schemas.microsoft.com/office/drawing/2014/main" id="{D7A498E4-4EDB-4908-928B-62AB128F868E}"/>
              </a:ext>
            </a:extLst>
          </p:cNvPr>
          <p:cNvSpPr/>
          <p:nvPr/>
        </p:nvSpPr>
        <p:spPr bwMode="auto">
          <a:xfrm>
            <a:off x="3451097" y="4257213"/>
            <a:ext cx="5208608" cy="1411077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rgbClr val="B6DF89"/>
              </a:gs>
              <a:gs pos="83000">
                <a:srgbClr val="DDF0C8"/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noFill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36145" marR="0" lvl="0" indent="-336145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353" kern="0" dirty="0" err="1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HttpClient</a:t>
            </a:r>
            <a:r>
              <a:rPr lang="en-US" sz="2353" kern="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 as a service</a:t>
            </a:r>
          </a:p>
          <a:p>
            <a:pPr marL="336145" marR="0" lvl="0" indent="-336145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353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Segoe UI" pitchFamily="34" charset="0"/>
                <a:cs typeface="Segoe UI" pitchFamily="34" charset="0"/>
              </a:rPr>
              <a:t>Register,</a:t>
            </a:r>
            <a:r>
              <a:rPr kumimoji="0" lang="en-US" sz="2353" b="0" i="0" u="none" strike="noStrike" kern="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Segoe UI" pitchFamily="34" charset="0"/>
                <a:cs typeface="Segoe UI" pitchFamily="34" charset="0"/>
              </a:rPr>
              <a:t> configure, consume </a:t>
            </a:r>
            <a:r>
              <a:rPr kumimoji="0" lang="en-US" sz="2353" b="0" i="0" u="none" strike="noStrike" kern="0" cap="none" spc="0" normalizeH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Segoe UI" pitchFamily="34" charset="0"/>
                <a:cs typeface="Segoe UI" pitchFamily="34" charset="0"/>
              </a:rPr>
              <a:t>HttpClient</a:t>
            </a:r>
            <a:r>
              <a:rPr kumimoji="0" lang="en-US" sz="2353" b="0" i="0" u="none" strike="noStrike" kern="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Segoe UI" pitchFamily="34" charset="0"/>
                <a:cs typeface="Segoe UI" pitchFamily="34" charset="0"/>
              </a:rPr>
              <a:t> instances </a:t>
            </a:r>
            <a:endParaRPr kumimoji="0" lang="en-US" sz="2353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7020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571750" y="289955"/>
            <a:ext cx="6684113" cy="899537"/>
          </a:xfrm>
        </p:spPr>
        <p:txBody>
          <a:bodyPr>
            <a:normAutofit fontScale="90000"/>
          </a:bodyPr>
          <a:lstStyle/>
          <a:p>
            <a:r>
              <a:rPr lang="en-US" dirty="0"/>
              <a:t>ASP.NET Core 2.1: What’s New?</a:t>
            </a:r>
          </a:p>
        </p:txBody>
      </p:sp>
      <p:sp>
        <p:nvSpPr>
          <p:cNvPr id="5" name="Rounded Rectangle 4"/>
          <p:cNvSpPr/>
          <p:nvPr/>
        </p:nvSpPr>
        <p:spPr bwMode="auto">
          <a:xfrm>
            <a:off x="1397804" y="1183608"/>
            <a:ext cx="1892091" cy="1744130"/>
          </a:xfrm>
          <a:prstGeom prst="roundRect">
            <a:avLst/>
          </a:prstGeom>
          <a:solidFill>
            <a:srgbClr val="0070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ea typeface="Segoe UI" pitchFamily="34" charset="0"/>
                <a:cs typeface="Segoe UI" pitchFamily="34" charset="0"/>
              </a:rPr>
              <a:t> </a:t>
            </a:r>
          </a:p>
          <a:p>
            <a:pPr marL="0" marR="0" lvl="0" indent="0" algn="ctr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ea typeface="Segoe UI" pitchFamily="34" charset="0"/>
                <a:cs typeface="Segoe UI" pitchFamily="34" charset="0"/>
              </a:rPr>
              <a:t>SignalR</a:t>
            </a:r>
          </a:p>
        </p:txBody>
      </p:sp>
      <p:sp>
        <p:nvSpPr>
          <p:cNvPr id="7" name="Rounded Rectangle 6"/>
          <p:cNvSpPr/>
          <p:nvPr/>
        </p:nvSpPr>
        <p:spPr bwMode="auto">
          <a:xfrm>
            <a:off x="3424695" y="1183608"/>
            <a:ext cx="2090280" cy="1744130"/>
          </a:xfrm>
          <a:prstGeom prst="roundRect">
            <a:avLst/>
          </a:prstGeom>
          <a:solidFill>
            <a:srgbClr val="0070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ea typeface="Segoe UI" pitchFamily="34" charset="0"/>
                <a:cs typeface="Segoe UI" pitchFamily="34" charset="0"/>
              </a:rPr>
              <a:t>HSTS Protocol</a:t>
            </a:r>
          </a:p>
          <a:p>
            <a:pPr marL="0" marR="0" lvl="0" indent="0" algn="ctr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0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&amp; </a:t>
            </a:r>
          </a:p>
          <a:p>
            <a:pPr marL="0" marR="0" lvl="0" indent="0" algn="ctr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ea typeface="Segoe UI" pitchFamily="34" charset="0"/>
                <a:cs typeface="Segoe UI" pitchFamily="34" charset="0"/>
              </a:rPr>
              <a:t>HTTPS by default</a:t>
            </a:r>
          </a:p>
        </p:txBody>
      </p:sp>
      <p:sp>
        <p:nvSpPr>
          <p:cNvPr id="8" name="Rounded Rectangle 7"/>
          <p:cNvSpPr/>
          <p:nvPr/>
        </p:nvSpPr>
        <p:spPr bwMode="auto">
          <a:xfrm>
            <a:off x="5639809" y="1183607"/>
            <a:ext cx="2374638" cy="1744130"/>
          </a:xfrm>
          <a:prstGeom prst="roundRect">
            <a:avLst/>
          </a:prstGeom>
          <a:solidFill>
            <a:srgbClr val="0070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45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ea typeface="Segoe UI" pitchFamily="34" charset="0"/>
                <a:cs typeface="Segoe UI" pitchFamily="34" charset="0"/>
              </a:rPr>
              <a:t>New Web API conventions </a:t>
            </a:r>
          </a:p>
        </p:txBody>
      </p:sp>
      <p:sp>
        <p:nvSpPr>
          <p:cNvPr id="9" name="Rounded Rectangle 8"/>
          <p:cNvSpPr/>
          <p:nvPr/>
        </p:nvSpPr>
        <p:spPr bwMode="auto">
          <a:xfrm>
            <a:off x="8145928" y="1183607"/>
            <a:ext cx="2459365" cy="1744130"/>
          </a:xfrm>
          <a:prstGeom prst="roundRect">
            <a:avLst/>
          </a:prstGeom>
          <a:solidFill>
            <a:srgbClr val="0070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6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</a:t>
            </a:r>
            <a:endParaRPr lang="en-US" sz="3137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marL="0" marR="0" lvl="0" indent="0" algn="ctr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137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Swagger support</a:t>
            </a:r>
            <a:endParaRPr kumimoji="0" lang="en-US" sz="3137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Rounded Rectangle 9"/>
          <p:cNvSpPr/>
          <p:nvPr/>
        </p:nvSpPr>
        <p:spPr bwMode="auto">
          <a:xfrm>
            <a:off x="1397804" y="3200067"/>
            <a:ext cx="2642290" cy="1215573"/>
          </a:xfrm>
          <a:prstGeom prst="roundRect">
            <a:avLst/>
          </a:prstGeom>
          <a:solidFill>
            <a:srgbClr val="0070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ea typeface="Segoe UI" pitchFamily="34" charset="0"/>
              <a:cs typeface="Segoe UI" pitchFamily="34" charset="0"/>
            </a:endParaRPr>
          </a:p>
          <a:p>
            <a:pPr marL="0" marR="0" lvl="0" indent="0" algn="ctr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53" b="0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ea typeface="Segoe UI" pitchFamily="34" charset="0"/>
                <a:cs typeface="Segoe UI" pitchFamily="34" charset="0"/>
              </a:rPr>
              <a:t>ActionResult</a:t>
            </a:r>
            <a:r>
              <a:rPr kumimoji="0" lang="en-US" sz="2353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ea typeface="Segoe UI" pitchFamily="34" charset="0"/>
                <a:cs typeface="Segoe UI" pitchFamily="34" charset="0"/>
              </a:rPr>
              <a:t>&lt;T&gt;</a:t>
            </a:r>
          </a:p>
        </p:txBody>
      </p:sp>
      <p:sp>
        <p:nvSpPr>
          <p:cNvPr id="11" name="Rounded Rectangle 10"/>
          <p:cNvSpPr/>
          <p:nvPr/>
        </p:nvSpPr>
        <p:spPr bwMode="auto">
          <a:xfrm>
            <a:off x="4231342" y="3200067"/>
            <a:ext cx="3735294" cy="1215573"/>
          </a:xfrm>
          <a:prstGeom prst="roundRect">
            <a:avLst/>
          </a:prstGeom>
          <a:solidFill>
            <a:srgbClr val="0070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ea typeface="Segoe UI" pitchFamily="34" charset="0"/>
                <a:cs typeface="Segoe UI" pitchFamily="34" charset="0"/>
              </a:rPr>
              <a:t> </a:t>
            </a:r>
            <a:endParaRPr kumimoji="0" lang="en-US" sz="32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ea typeface="Segoe UI" pitchFamily="34" charset="0"/>
              <a:cs typeface="Segoe UI" pitchFamily="34" charset="0"/>
            </a:endParaRPr>
          </a:p>
          <a:p>
            <a:pPr marL="0" marR="0" lvl="0" indent="0" algn="ctr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ea typeface="Segoe UI" pitchFamily="34" charset="0"/>
                <a:cs typeface="Segoe UI" pitchFamily="34" charset="0"/>
              </a:rPr>
              <a:t>HTTP Client Factory</a:t>
            </a:r>
          </a:p>
        </p:txBody>
      </p:sp>
      <p:sp>
        <p:nvSpPr>
          <p:cNvPr id="13" name="Rounded Rectangle 12"/>
          <p:cNvSpPr/>
          <p:nvPr/>
        </p:nvSpPr>
        <p:spPr bwMode="auto">
          <a:xfrm>
            <a:off x="8098118" y="3182971"/>
            <a:ext cx="2696077" cy="1215573"/>
          </a:xfrm>
          <a:prstGeom prst="roundRect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353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ANCM in-process mode for IIS performance</a:t>
            </a:r>
            <a:endParaRPr kumimoji="0" lang="en-US" sz="2353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Rounded Rectangle 13"/>
          <p:cNvSpPr/>
          <p:nvPr/>
        </p:nvSpPr>
        <p:spPr bwMode="auto">
          <a:xfrm>
            <a:off x="1099003" y="4722158"/>
            <a:ext cx="2240699" cy="1385564"/>
          </a:xfrm>
          <a:prstGeom prst="roundRect">
            <a:avLst/>
          </a:prstGeom>
          <a:solidFill>
            <a:srgbClr val="0070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53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ea typeface="Segoe UI" pitchFamily="34" charset="0"/>
                <a:cs typeface="Segoe UI" pitchFamily="34" charset="0"/>
              </a:rPr>
              <a:t>ASP.NET Identity as UI Library </a:t>
            </a:r>
          </a:p>
        </p:txBody>
      </p:sp>
      <p:sp>
        <p:nvSpPr>
          <p:cNvPr id="19" name="Rounded Rectangle 18"/>
          <p:cNvSpPr/>
          <p:nvPr/>
        </p:nvSpPr>
        <p:spPr bwMode="auto">
          <a:xfrm>
            <a:off x="3579906" y="4722158"/>
            <a:ext cx="2642290" cy="528552"/>
          </a:xfrm>
          <a:prstGeom prst="roundRect">
            <a:avLst/>
          </a:prstGeom>
          <a:solidFill>
            <a:srgbClr val="0070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53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ea typeface="Segoe UI" pitchFamily="34" charset="0"/>
                <a:cs typeface="Segoe UI" pitchFamily="34" charset="0"/>
              </a:rPr>
              <a:t>GDPR Compliance</a:t>
            </a:r>
          </a:p>
        </p:txBody>
      </p:sp>
      <p:sp>
        <p:nvSpPr>
          <p:cNvPr id="20" name="Rounded Rectangle 19"/>
          <p:cNvSpPr/>
          <p:nvPr/>
        </p:nvSpPr>
        <p:spPr bwMode="auto">
          <a:xfrm>
            <a:off x="6333591" y="4722155"/>
            <a:ext cx="2565374" cy="922292"/>
          </a:xfrm>
          <a:prstGeom prst="roundRect">
            <a:avLst/>
          </a:prstGeom>
          <a:solidFill>
            <a:srgbClr val="0070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53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ea typeface="Segoe UI" pitchFamily="34" charset="0"/>
                <a:cs typeface="Segoe UI" pitchFamily="34" charset="0"/>
              </a:rPr>
              <a:t>Build-time Razor Compilation</a:t>
            </a:r>
          </a:p>
        </p:txBody>
      </p:sp>
      <p:sp>
        <p:nvSpPr>
          <p:cNvPr id="21" name="Rounded Rectangle 20"/>
          <p:cNvSpPr/>
          <p:nvPr/>
        </p:nvSpPr>
        <p:spPr bwMode="auto">
          <a:xfrm>
            <a:off x="3783266" y="5399108"/>
            <a:ext cx="2240699" cy="922292"/>
          </a:xfrm>
          <a:prstGeom prst="roundRect">
            <a:avLst/>
          </a:prstGeom>
          <a:solidFill>
            <a:srgbClr val="0070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53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ea typeface="Segoe UI" pitchFamily="34" charset="0"/>
                <a:cs typeface="Segoe UI" pitchFamily="34" charset="0"/>
              </a:rPr>
              <a:t>Virtual </a:t>
            </a:r>
            <a:r>
              <a:rPr kumimoji="0" lang="en-US" sz="2353" b="0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ea typeface="Segoe UI" pitchFamily="34" charset="0"/>
                <a:cs typeface="Segoe UI" pitchFamily="34" charset="0"/>
              </a:rPr>
              <a:t>Auth</a:t>
            </a:r>
            <a:r>
              <a:rPr kumimoji="0" lang="en-US" sz="2353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ea typeface="Segoe UI" pitchFamily="34" charset="0"/>
                <a:cs typeface="Segoe UI" pitchFamily="34" charset="0"/>
              </a:rPr>
              <a:t> Schemes </a:t>
            </a:r>
          </a:p>
        </p:txBody>
      </p:sp>
      <p:sp>
        <p:nvSpPr>
          <p:cNvPr id="22" name="Rounded Rectangle 21"/>
          <p:cNvSpPr/>
          <p:nvPr/>
        </p:nvSpPr>
        <p:spPr bwMode="auto">
          <a:xfrm>
            <a:off x="9017854" y="4687966"/>
            <a:ext cx="2075143" cy="922292"/>
          </a:xfrm>
          <a:prstGeom prst="roundRect">
            <a:avLst/>
          </a:prstGeom>
          <a:solidFill>
            <a:srgbClr val="0070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53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ea typeface="Segoe UI" pitchFamily="34" charset="0"/>
                <a:cs typeface="Segoe UI" pitchFamily="34" charset="0"/>
              </a:rPr>
              <a:t>New Razor SDK</a:t>
            </a:r>
          </a:p>
        </p:txBody>
      </p:sp>
      <p:sp>
        <p:nvSpPr>
          <p:cNvPr id="23" name="Rounded Rectangle 22"/>
          <p:cNvSpPr/>
          <p:nvPr/>
        </p:nvSpPr>
        <p:spPr bwMode="auto">
          <a:xfrm>
            <a:off x="6467529" y="5799382"/>
            <a:ext cx="4625468" cy="522017"/>
          </a:xfrm>
          <a:prstGeom prst="roundRect">
            <a:avLst/>
          </a:prstGeom>
          <a:solidFill>
            <a:srgbClr val="0070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53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ea typeface="Segoe UI" pitchFamily="34" charset="0"/>
                <a:cs typeface="Segoe UI" pitchFamily="34" charset="0"/>
              </a:rPr>
              <a:t>MVC Functional Test Fixture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1E5A4F5-F49E-498C-BFE7-60A89D703028}"/>
              </a:ext>
            </a:extLst>
          </p:cNvPr>
          <p:cNvSpPr/>
          <p:nvPr/>
        </p:nvSpPr>
        <p:spPr>
          <a:xfrm>
            <a:off x="2106706" y="6345243"/>
            <a:ext cx="79785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http://www.talkingdotnet.com/quick-summary-whats-new-asp-net-core-2-1/</a:t>
            </a:r>
            <a:r>
              <a:rPr lang="en-US" dirty="0"/>
              <a:t> </a:t>
            </a:r>
          </a:p>
        </p:txBody>
      </p:sp>
      <p:sp>
        <p:nvSpPr>
          <p:cNvPr id="17" name="Rounded Rectangle 26">
            <a:extLst>
              <a:ext uri="{FF2B5EF4-FFF2-40B4-BE49-F238E27FC236}">
                <a16:creationId xmlns:a16="http://schemas.microsoft.com/office/drawing/2014/main" id="{EE5065C3-F46E-4D0D-BD41-D3E7B09E1D27}"/>
              </a:ext>
            </a:extLst>
          </p:cNvPr>
          <p:cNvSpPr/>
          <p:nvPr/>
        </p:nvSpPr>
        <p:spPr bwMode="auto">
          <a:xfrm>
            <a:off x="6294661" y="4328575"/>
            <a:ext cx="5208608" cy="1470807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rgbClr val="B6DF89"/>
              </a:gs>
              <a:gs pos="83000">
                <a:srgbClr val="DDF0C8"/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noFill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36145" marR="0" lvl="0" indent="-336145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353" kern="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ASP.NET Core (native IIS) Module</a:t>
            </a:r>
          </a:p>
          <a:p>
            <a:pPr marL="336145" marR="0" lvl="0" indent="-336145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353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Segoe UI" pitchFamily="34" charset="0"/>
                <a:cs typeface="Segoe UI" pitchFamily="34" charset="0"/>
              </a:rPr>
              <a:t>Hooks</a:t>
            </a:r>
            <a:r>
              <a:rPr kumimoji="0" lang="en-US" sz="2353" b="0" i="0" u="none" strike="noStrike" kern="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Segoe UI" pitchFamily="34" charset="0"/>
                <a:cs typeface="Segoe UI" pitchFamily="34" charset="0"/>
              </a:rPr>
              <a:t> into IIS pipeline </a:t>
            </a:r>
          </a:p>
          <a:p>
            <a:pPr marL="336145" marR="0" lvl="0" indent="-336145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353" kern="0" baseline="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Improved</a:t>
            </a:r>
            <a:r>
              <a:rPr lang="en-US" sz="2353" kern="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 Performance </a:t>
            </a:r>
            <a:endParaRPr kumimoji="0" lang="en-US" sz="2353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7966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571750" y="289955"/>
            <a:ext cx="6684113" cy="899537"/>
          </a:xfrm>
        </p:spPr>
        <p:txBody>
          <a:bodyPr>
            <a:normAutofit fontScale="90000"/>
          </a:bodyPr>
          <a:lstStyle/>
          <a:p>
            <a:r>
              <a:rPr lang="en-US" dirty="0"/>
              <a:t>ASP.NET Core 2.1: What’s New?</a:t>
            </a:r>
          </a:p>
        </p:txBody>
      </p:sp>
      <p:sp>
        <p:nvSpPr>
          <p:cNvPr id="5" name="Rounded Rectangle 4"/>
          <p:cNvSpPr/>
          <p:nvPr/>
        </p:nvSpPr>
        <p:spPr bwMode="auto">
          <a:xfrm>
            <a:off x="1397804" y="1183608"/>
            <a:ext cx="1892091" cy="1744130"/>
          </a:xfrm>
          <a:prstGeom prst="roundRect">
            <a:avLst/>
          </a:prstGeom>
          <a:solidFill>
            <a:srgbClr val="0070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ea typeface="Segoe UI" pitchFamily="34" charset="0"/>
                <a:cs typeface="Segoe UI" pitchFamily="34" charset="0"/>
              </a:rPr>
              <a:t> </a:t>
            </a:r>
          </a:p>
          <a:p>
            <a:pPr marL="0" marR="0" lvl="0" indent="0" algn="ctr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ea typeface="Segoe UI" pitchFamily="34" charset="0"/>
                <a:cs typeface="Segoe UI" pitchFamily="34" charset="0"/>
              </a:rPr>
              <a:t>SignalR</a:t>
            </a:r>
          </a:p>
        </p:txBody>
      </p:sp>
      <p:sp>
        <p:nvSpPr>
          <p:cNvPr id="7" name="Rounded Rectangle 6"/>
          <p:cNvSpPr/>
          <p:nvPr/>
        </p:nvSpPr>
        <p:spPr bwMode="auto">
          <a:xfrm>
            <a:off x="3424695" y="1183608"/>
            <a:ext cx="2090280" cy="1744130"/>
          </a:xfrm>
          <a:prstGeom prst="roundRect">
            <a:avLst/>
          </a:prstGeom>
          <a:solidFill>
            <a:srgbClr val="0070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ea typeface="Segoe UI" pitchFamily="34" charset="0"/>
                <a:cs typeface="Segoe UI" pitchFamily="34" charset="0"/>
              </a:rPr>
              <a:t>HSTS Protocol</a:t>
            </a:r>
          </a:p>
          <a:p>
            <a:pPr marL="0" marR="0" lvl="0" indent="0" algn="ctr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0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&amp; </a:t>
            </a:r>
          </a:p>
          <a:p>
            <a:pPr marL="0" marR="0" lvl="0" indent="0" algn="ctr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ea typeface="Segoe UI" pitchFamily="34" charset="0"/>
                <a:cs typeface="Segoe UI" pitchFamily="34" charset="0"/>
              </a:rPr>
              <a:t>HTTPS by default</a:t>
            </a:r>
          </a:p>
        </p:txBody>
      </p:sp>
      <p:sp>
        <p:nvSpPr>
          <p:cNvPr id="8" name="Rounded Rectangle 7"/>
          <p:cNvSpPr/>
          <p:nvPr/>
        </p:nvSpPr>
        <p:spPr bwMode="auto">
          <a:xfrm>
            <a:off x="5639809" y="1183607"/>
            <a:ext cx="2374638" cy="1744130"/>
          </a:xfrm>
          <a:prstGeom prst="roundRect">
            <a:avLst/>
          </a:prstGeom>
          <a:solidFill>
            <a:srgbClr val="0070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45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ea typeface="Segoe UI" pitchFamily="34" charset="0"/>
                <a:cs typeface="Segoe UI" pitchFamily="34" charset="0"/>
              </a:rPr>
              <a:t>New Web API conventions </a:t>
            </a:r>
          </a:p>
        </p:txBody>
      </p:sp>
      <p:sp>
        <p:nvSpPr>
          <p:cNvPr id="9" name="Rounded Rectangle 8"/>
          <p:cNvSpPr/>
          <p:nvPr/>
        </p:nvSpPr>
        <p:spPr bwMode="auto">
          <a:xfrm>
            <a:off x="8145928" y="1183607"/>
            <a:ext cx="2459365" cy="1744130"/>
          </a:xfrm>
          <a:prstGeom prst="roundRect">
            <a:avLst/>
          </a:prstGeom>
          <a:solidFill>
            <a:srgbClr val="0070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6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</a:t>
            </a:r>
            <a:endParaRPr lang="en-US" sz="3137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marL="0" marR="0" lvl="0" indent="0" algn="ctr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137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Swagger support</a:t>
            </a:r>
            <a:endParaRPr kumimoji="0" lang="en-US" sz="3137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Rounded Rectangle 9"/>
          <p:cNvSpPr/>
          <p:nvPr/>
        </p:nvSpPr>
        <p:spPr bwMode="auto">
          <a:xfrm>
            <a:off x="1397804" y="3200067"/>
            <a:ext cx="2642290" cy="1215573"/>
          </a:xfrm>
          <a:prstGeom prst="roundRect">
            <a:avLst/>
          </a:prstGeom>
          <a:solidFill>
            <a:srgbClr val="0070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ea typeface="Segoe UI" pitchFamily="34" charset="0"/>
              <a:cs typeface="Segoe UI" pitchFamily="34" charset="0"/>
            </a:endParaRPr>
          </a:p>
          <a:p>
            <a:pPr marL="0" marR="0" lvl="0" indent="0" algn="ctr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53" b="0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ea typeface="Segoe UI" pitchFamily="34" charset="0"/>
                <a:cs typeface="Segoe UI" pitchFamily="34" charset="0"/>
              </a:rPr>
              <a:t>ActionResult</a:t>
            </a:r>
            <a:r>
              <a:rPr kumimoji="0" lang="en-US" sz="2353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ea typeface="Segoe UI" pitchFamily="34" charset="0"/>
                <a:cs typeface="Segoe UI" pitchFamily="34" charset="0"/>
              </a:rPr>
              <a:t>&lt;T&gt;</a:t>
            </a:r>
          </a:p>
        </p:txBody>
      </p:sp>
      <p:sp>
        <p:nvSpPr>
          <p:cNvPr id="11" name="Rounded Rectangle 10"/>
          <p:cNvSpPr/>
          <p:nvPr/>
        </p:nvSpPr>
        <p:spPr bwMode="auto">
          <a:xfrm>
            <a:off x="4231342" y="3200067"/>
            <a:ext cx="3735294" cy="1215573"/>
          </a:xfrm>
          <a:prstGeom prst="roundRect">
            <a:avLst/>
          </a:prstGeom>
          <a:solidFill>
            <a:srgbClr val="0070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ea typeface="Segoe UI" pitchFamily="34" charset="0"/>
                <a:cs typeface="Segoe UI" pitchFamily="34" charset="0"/>
              </a:rPr>
              <a:t> </a:t>
            </a:r>
            <a:endParaRPr kumimoji="0" lang="en-US" sz="32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ea typeface="Segoe UI" pitchFamily="34" charset="0"/>
              <a:cs typeface="Segoe UI" pitchFamily="34" charset="0"/>
            </a:endParaRPr>
          </a:p>
          <a:p>
            <a:pPr marL="0" marR="0" lvl="0" indent="0" algn="ctr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ea typeface="Segoe UI" pitchFamily="34" charset="0"/>
                <a:cs typeface="Segoe UI" pitchFamily="34" charset="0"/>
              </a:rPr>
              <a:t>HTTP Client Factory</a:t>
            </a:r>
          </a:p>
        </p:txBody>
      </p:sp>
      <p:sp>
        <p:nvSpPr>
          <p:cNvPr id="13" name="Rounded Rectangle 12"/>
          <p:cNvSpPr/>
          <p:nvPr/>
        </p:nvSpPr>
        <p:spPr bwMode="auto">
          <a:xfrm>
            <a:off x="8098118" y="3182971"/>
            <a:ext cx="2696077" cy="1215573"/>
          </a:xfrm>
          <a:prstGeom prst="roundRect">
            <a:avLst/>
          </a:prstGeom>
          <a:solidFill>
            <a:srgbClr val="0070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353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ANCM in-process mode for IIS performance</a:t>
            </a:r>
            <a:endParaRPr kumimoji="0" lang="en-US" sz="2353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Rounded Rectangle 13"/>
          <p:cNvSpPr/>
          <p:nvPr/>
        </p:nvSpPr>
        <p:spPr bwMode="auto">
          <a:xfrm>
            <a:off x="1099003" y="4722158"/>
            <a:ext cx="2240699" cy="1385564"/>
          </a:xfrm>
          <a:prstGeom prst="roundRect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53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ea typeface="Segoe UI" pitchFamily="34" charset="0"/>
                <a:cs typeface="Segoe UI" pitchFamily="34" charset="0"/>
              </a:rPr>
              <a:t>ASP.NET Identity as UI Library </a:t>
            </a:r>
          </a:p>
        </p:txBody>
      </p:sp>
      <p:sp>
        <p:nvSpPr>
          <p:cNvPr id="19" name="Rounded Rectangle 18"/>
          <p:cNvSpPr/>
          <p:nvPr/>
        </p:nvSpPr>
        <p:spPr bwMode="auto">
          <a:xfrm>
            <a:off x="3579906" y="4722158"/>
            <a:ext cx="2642290" cy="528552"/>
          </a:xfrm>
          <a:prstGeom prst="roundRect">
            <a:avLst/>
          </a:prstGeom>
          <a:solidFill>
            <a:srgbClr val="0070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53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ea typeface="Segoe UI" pitchFamily="34" charset="0"/>
                <a:cs typeface="Segoe UI" pitchFamily="34" charset="0"/>
              </a:rPr>
              <a:t>GDPR Compliance</a:t>
            </a:r>
          </a:p>
        </p:txBody>
      </p:sp>
      <p:sp>
        <p:nvSpPr>
          <p:cNvPr id="20" name="Rounded Rectangle 19"/>
          <p:cNvSpPr/>
          <p:nvPr/>
        </p:nvSpPr>
        <p:spPr bwMode="auto">
          <a:xfrm>
            <a:off x="6333591" y="4722155"/>
            <a:ext cx="2565374" cy="922292"/>
          </a:xfrm>
          <a:prstGeom prst="roundRect">
            <a:avLst/>
          </a:prstGeom>
          <a:solidFill>
            <a:srgbClr val="0070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53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ea typeface="Segoe UI" pitchFamily="34" charset="0"/>
                <a:cs typeface="Segoe UI" pitchFamily="34" charset="0"/>
              </a:rPr>
              <a:t>Build-time Razor Compilation</a:t>
            </a:r>
          </a:p>
        </p:txBody>
      </p:sp>
      <p:sp>
        <p:nvSpPr>
          <p:cNvPr id="21" name="Rounded Rectangle 20"/>
          <p:cNvSpPr/>
          <p:nvPr/>
        </p:nvSpPr>
        <p:spPr bwMode="auto">
          <a:xfrm>
            <a:off x="3783266" y="5399108"/>
            <a:ext cx="2240699" cy="922292"/>
          </a:xfrm>
          <a:prstGeom prst="roundRect">
            <a:avLst/>
          </a:prstGeom>
          <a:solidFill>
            <a:srgbClr val="0070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53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ea typeface="Segoe UI" pitchFamily="34" charset="0"/>
                <a:cs typeface="Segoe UI" pitchFamily="34" charset="0"/>
              </a:rPr>
              <a:t>Virtual </a:t>
            </a:r>
            <a:r>
              <a:rPr kumimoji="0" lang="en-US" sz="2353" b="0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ea typeface="Segoe UI" pitchFamily="34" charset="0"/>
                <a:cs typeface="Segoe UI" pitchFamily="34" charset="0"/>
              </a:rPr>
              <a:t>Auth</a:t>
            </a:r>
            <a:r>
              <a:rPr kumimoji="0" lang="en-US" sz="2353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ea typeface="Segoe UI" pitchFamily="34" charset="0"/>
                <a:cs typeface="Segoe UI" pitchFamily="34" charset="0"/>
              </a:rPr>
              <a:t> Schemes </a:t>
            </a:r>
          </a:p>
        </p:txBody>
      </p:sp>
      <p:sp>
        <p:nvSpPr>
          <p:cNvPr id="22" name="Rounded Rectangle 21"/>
          <p:cNvSpPr/>
          <p:nvPr/>
        </p:nvSpPr>
        <p:spPr bwMode="auto">
          <a:xfrm>
            <a:off x="9017854" y="4687966"/>
            <a:ext cx="2075143" cy="922292"/>
          </a:xfrm>
          <a:prstGeom prst="roundRect">
            <a:avLst/>
          </a:prstGeom>
          <a:solidFill>
            <a:srgbClr val="0070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53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ea typeface="Segoe UI" pitchFamily="34" charset="0"/>
                <a:cs typeface="Segoe UI" pitchFamily="34" charset="0"/>
              </a:rPr>
              <a:t>New Razor SDK</a:t>
            </a:r>
          </a:p>
        </p:txBody>
      </p:sp>
      <p:sp>
        <p:nvSpPr>
          <p:cNvPr id="23" name="Rounded Rectangle 22"/>
          <p:cNvSpPr/>
          <p:nvPr/>
        </p:nvSpPr>
        <p:spPr bwMode="auto">
          <a:xfrm>
            <a:off x="6467529" y="5799382"/>
            <a:ext cx="4625468" cy="522017"/>
          </a:xfrm>
          <a:prstGeom prst="roundRect">
            <a:avLst/>
          </a:prstGeom>
          <a:solidFill>
            <a:srgbClr val="0070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53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ea typeface="Segoe UI" pitchFamily="34" charset="0"/>
                <a:cs typeface="Segoe UI" pitchFamily="34" charset="0"/>
              </a:rPr>
              <a:t>MVC Functional Test Fixture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1E5A4F5-F49E-498C-BFE7-60A89D703028}"/>
              </a:ext>
            </a:extLst>
          </p:cNvPr>
          <p:cNvSpPr/>
          <p:nvPr/>
        </p:nvSpPr>
        <p:spPr>
          <a:xfrm>
            <a:off x="2106706" y="6345243"/>
            <a:ext cx="79785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http://www.talkingdotnet.com/quick-summary-whats-new-asp-net-core-2-1/</a:t>
            </a:r>
            <a:r>
              <a:rPr lang="en-US" dirty="0"/>
              <a:t> </a:t>
            </a:r>
          </a:p>
        </p:txBody>
      </p:sp>
      <p:sp>
        <p:nvSpPr>
          <p:cNvPr id="17" name="Rounded Rectangle 26">
            <a:extLst>
              <a:ext uri="{FF2B5EF4-FFF2-40B4-BE49-F238E27FC236}">
                <a16:creationId xmlns:a16="http://schemas.microsoft.com/office/drawing/2014/main" id="{3D4A5AE2-ECA7-469C-8114-840CFFEF5852}"/>
              </a:ext>
            </a:extLst>
          </p:cNvPr>
          <p:cNvSpPr/>
          <p:nvPr/>
        </p:nvSpPr>
        <p:spPr bwMode="auto">
          <a:xfrm>
            <a:off x="2031573" y="3381034"/>
            <a:ext cx="5208608" cy="1470807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rgbClr val="B6DF89"/>
              </a:gs>
              <a:gs pos="83000">
                <a:srgbClr val="DDF0C8"/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noFill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36145" marR="0" lvl="0" indent="-336145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353" kern="0" noProof="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Default UI implemented in a library</a:t>
            </a:r>
          </a:p>
          <a:p>
            <a:pPr marL="336145" marR="0" lvl="0" indent="-336145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353" b="0" i="0" u="none" strike="noStrike" kern="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Segoe UI" pitchFamily="34" charset="0"/>
                <a:cs typeface="Segoe UI" pitchFamily="34" charset="0"/>
              </a:rPr>
              <a:t>Available</a:t>
            </a:r>
            <a:r>
              <a:rPr kumimoji="0" lang="en-US" sz="2353" b="0" i="0" u="none" strike="noStrike" kern="0" cap="none" spc="0" normalizeH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Segoe UI" pitchFamily="34" charset="0"/>
                <a:cs typeface="Segoe UI" pitchFamily="34" charset="0"/>
              </a:rPr>
              <a:t> as NuGet package</a:t>
            </a:r>
          </a:p>
          <a:p>
            <a:pPr marL="336145" marR="0" lvl="0" indent="-336145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353" kern="0" baseline="0" noProof="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Enable</a:t>
            </a:r>
            <a:r>
              <a:rPr lang="en-US" sz="2353" kern="0" noProof="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 via Startup class </a:t>
            </a:r>
            <a:endParaRPr kumimoji="0" lang="en-US" sz="2353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5563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090C26B-16DF-4AE4-A33A-0E372AD722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852" y="1111677"/>
            <a:ext cx="9516854" cy="5570531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63854" y="103924"/>
            <a:ext cx="11079822" cy="1325563"/>
          </a:xfrm>
        </p:spPr>
        <p:txBody>
          <a:bodyPr/>
          <a:lstStyle/>
          <a:p>
            <a:r>
              <a:rPr lang="en-US" dirty="0"/>
              <a:t>ASP.NET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057642" y="600421"/>
            <a:ext cx="4121049" cy="511256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1600" dirty="0">
                <a:solidFill>
                  <a:schemeClr val="tx1">
                    <a:lumMod val="20000"/>
                    <a:lumOff val="80000"/>
                  </a:schemeClr>
                </a:solidFill>
              </a:rPr>
              <a:t>Info and Downloads: </a:t>
            </a:r>
            <a:r>
              <a:rPr lang="en-US" sz="1600" dirty="0">
                <a:solidFill>
                  <a:schemeClr val="tx1">
                    <a:lumMod val="20000"/>
                    <a:lumOff val="80000"/>
                  </a:schemeClr>
                </a:solidFill>
                <a:hlinkClick r:id="rId4"/>
              </a:rPr>
              <a:t>http://www.asp.net/</a:t>
            </a:r>
            <a:r>
              <a:rPr lang="en-US" sz="1600" dirty="0">
                <a:solidFill>
                  <a:schemeClr val="tx1">
                    <a:lumMod val="20000"/>
                    <a:lumOff val="80000"/>
                  </a:schemeClr>
                </a:solidFill>
              </a:rPr>
              <a:t> </a:t>
            </a:r>
            <a:endParaRPr lang="en-US" sz="1765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8" name="Rectangle: Rounded Corners 7"/>
          <p:cNvSpPr/>
          <p:nvPr/>
        </p:nvSpPr>
        <p:spPr>
          <a:xfrm>
            <a:off x="6681695" y="4601338"/>
            <a:ext cx="2354730" cy="1924967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32105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571750" y="289955"/>
            <a:ext cx="6684113" cy="899537"/>
          </a:xfrm>
        </p:spPr>
        <p:txBody>
          <a:bodyPr>
            <a:normAutofit fontScale="90000"/>
          </a:bodyPr>
          <a:lstStyle/>
          <a:p>
            <a:r>
              <a:rPr lang="en-US" dirty="0"/>
              <a:t>ASP.NET Core 2.1: What’s New?</a:t>
            </a:r>
          </a:p>
        </p:txBody>
      </p:sp>
      <p:sp>
        <p:nvSpPr>
          <p:cNvPr id="5" name="Rounded Rectangle 4"/>
          <p:cNvSpPr/>
          <p:nvPr/>
        </p:nvSpPr>
        <p:spPr bwMode="auto">
          <a:xfrm>
            <a:off x="1397804" y="1183608"/>
            <a:ext cx="1892091" cy="1744130"/>
          </a:xfrm>
          <a:prstGeom prst="roundRect">
            <a:avLst/>
          </a:prstGeom>
          <a:solidFill>
            <a:srgbClr val="0070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ea typeface="Segoe UI" pitchFamily="34" charset="0"/>
                <a:cs typeface="Segoe UI" pitchFamily="34" charset="0"/>
              </a:rPr>
              <a:t> </a:t>
            </a:r>
          </a:p>
          <a:p>
            <a:pPr marL="0" marR="0" lvl="0" indent="0" algn="ctr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ea typeface="Segoe UI" pitchFamily="34" charset="0"/>
                <a:cs typeface="Segoe UI" pitchFamily="34" charset="0"/>
              </a:rPr>
              <a:t>SignalR</a:t>
            </a:r>
          </a:p>
        </p:txBody>
      </p:sp>
      <p:sp>
        <p:nvSpPr>
          <p:cNvPr id="7" name="Rounded Rectangle 6"/>
          <p:cNvSpPr/>
          <p:nvPr/>
        </p:nvSpPr>
        <p:spPr bwMode="auto">
          <a:xfrm>
            <a:off x="3424695" y="1183608"/>
            <a:ext cx="2090280" cy="1744130"/>
          </a:xfrm>
          <a:prstGeom prst="roundRect">
            <a:avLst/>
          </a:prstGeom>
          <a:solidFill>
            <a:srgbClr val="0070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ea typeface="Segoe UI" pitchFamily="34" charset="0"/>
                <a:cs typeface="Segoe UI" pitchFamily="34" charset="0"/>
              </a:rPr>
              <a:t>HSTS Protocol</a:t>
            </a:r>
          </a:p>
          <a:p>
            <a:pPr marL="0" marR="0" lvl="0" indent="0" algn="ctr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0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&amp; </a:t>
            </a:r>
          </a:p>
          <a:p>
            <a:pPr marL="0" marR="0" lvl="0" indent="0" algn="ctr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ea typeface="Segoe UI" pitchFamily="34" charset="0"/>
                <a:cs typeface="Segoe UI" pitchFamily="34" charset="0"/>
              </a:rPr>
              <a:t>HTTPS by default</a:t>
            </a:r>
          </a:p>
        </p:txBody>
      </p:sp>
      <p:sp>
        <p:nvSpPr>
          <p:cNvPr id="8" name="Rounded Rectangle 7"/>
          <p:cNvSpPr/>
          <p:nvPr/>
        </p:nvSpPr>
        <p:spPr bwMode="auto">
          <a:xfrm>
            <a:off x="5639809" y="1183607"/>
            <a:ext cx="2374638" cy="1744130"/>
          </a:xfrm>
          <a:prstGeom prst="roundRect">
            <a:avLst/>
          </a:prstGeom>
          <a:solidFill>
            <a:srgbClr val="0070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45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ea typeface="Segoe UI" pitchFamily="34" charset="0"/>
                <a:cs typeface="Segoe UI" pitchFamily="34" charset="0"/>
              </a:rPr>
              <a:t>New Web API conventions </a:t>
            </a:r>
          </a:p>
        </p:txBody>
      </p:sp>
      <p:sp>
        <p:nvSpPr>
          <p:cNvPr id="9" name="Rounded Rectangle 8"/>
          <p:cNvSpPr/>
          <p:nvPr/>
        </p:nvSpPr>
        <p:spPr bwMode="auto">
          <a:xfrm>
            <a:off x="8145928" y="1183607"/>
            <a:ext cx="2459365" cy="1744130"/>
          </a:xfrm>
          <a:prstGeom prst="roundRect">
            <a:avLst/>
          </a:prstGeom>
          <a:solidFill>
            <a:srgbClr val="0070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6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</a:t>
            </a:r>
            <a:endParaRPr lang="en-US" sz="3137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marL="0" marR="0" lvl="0" indent="0" algn="ctr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137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Swagger support</a:t>
            </a:r>
            <a:endParaRPr kumimoji="0" lang="en-US" sz="3137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Rounded Rectangle 9"/>
          <p:cNvSpPr/>
          <p:nvPr/>
        </p:nvSpPr>
        <p:spPr bwMode="auto">
          <a:xfrm>
            <a:off x="1397804" y="3200067"/>
            <a:ext cx="2642290" cy="1215573"/>
          </a:xfrm>
          <a:prstGeom prst="roundRect">
            <a:avLst/>
          </a:prstGeom>
          <a:solidFill>
            <a:srgbClr val="0070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ea typeface="Segoe UI" pitchFamily="34" charset="0"/>
              <a:cs typeface="Segoe UI" pitchFamily="34" charset="0"/>
            </a:endParaRPr>
          </a:p>
          <a:p>
            <a:pPr marL="0" marR="0" lvl="0" indent="0" algn="ctr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53" b="0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ea typeface="Segoe UI" pitchFamily="34" charset="0"/>
                <a:cs typeface="Segoe UI" pitchFamily="34" charset="0"/>
              </a:rPr>
              <a:t>ActionResult</a:t>
            </a:r>
            <a:r>
              <a:rPr kumimoji="0" lang="en-US" sz="2353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ea typeface="Segoe UI" pitchFamily="34" charset="0"/>
                <a:cs typeface="Segoe UI" pitchFamily="34" charset="0"/>
              </a:rPr>
              <a:t>&lt;T&gt;</a:t>
            </a:r>
          </a:p>
        </p:txBody>
      </p:sp>
      <p:sp>
        <p:nvSpPr>
          <p:cNvPr id="11" name="Rounded Rectangle 10"/>
          <p:cNvSpPr/>
          <p:nvPr/>
        </p:nvSpPr>
        <p:spPr bwMode="auto">
          <a:xfrm>
            <a:off x="4231342" y="3200067"/>
            <a:ext cx="3735294" cy="1215573"/>
          </a:xfrm>
          <a:prstGeom prst="roundRect">
            <a:avLst/>
          </a:prstGeom>
          <a:solidFill>
            <a:srgbClr val="0070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ea typeface="Segoe UI" pitchFamily="34" charset="0"/>
                <a:cs typeface="Segoe UI" pitchFamily="34" charset="0"/>
              </a:rPr>
              <a:t> </a:t>
            </a:r>
            <a:endParaRPr kumimoji="0" lang="en-US" sz="32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ea typeface="Segoe UI" pitchFamily="34" charset="0"/>
              <a:cs typeface="Segoe UI" pitchFamily="34" charset="0"/>
            </a:endParaRPr>
          </a:p>
          <a:p>
            <a:pPr marL="0" marR="0" lvl="0" indent="0" algn="ctr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ea typeface="Segoe UI" pitchFamily="34" charset="0"/>
                <a:cs typeface="Segoe UI" pitchFamily="34" charset="0"/>
              </a:rPr>
              <a:t>HTTP Client Factory</a:t>
            </a:r>
          </a:p>
        </p:txBody>
      </p:sp>
      <p:sp>
        <p:nvSpPr>
          <p:cNvPr id="13" name="Rounded Rectangle 12"/>
          <p:cNvSpPr/>
          <p:nvPr/>
        </p:nvSpPr>
        <p:spPr bwMode="auto">
          <a:xfrm>
            <a:off x="8098118" y="3182971"/>
            <a:ext cx="2696077" cy="1215573"/>
          </a:xfrm>
          <a:prstGeom prst="roundRect">
            <a:avLst/>
          </a:prstGeom>
          <a:solidFill>
            <a:srgbClr val="0070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353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ANCM in-process mode for IIS performance</a:t>
            </a:r>
            <a:endParaRPr kumimoji="0" lang="en-US" sz="2353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Rounded Rectangle 13"/>
          <p:cNvSpPr/>
          <p:nvPr/>
        </p:nvSpPr>
        <p:spPr bwMode="auto">
          <a:xfrm>
            <a:off x="1099003" y="4722158"/>
            <a:ext cx="2240699" cy="1385564"/>
          </a:xfrm>
          <a:prstGeom prst="roundRect">
            <a:avLst/>
          </a:prstGeom>
          <a:solidFill>
            <a:srgbClr val="0070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53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ea typeface="Segoe UI" pitchFamily="34" charset="0"/>
                <a:cs typeface="Segoe UI" pitchFamily="34" charset="0"/>
              </a:rPr>
              <a:t>ASP.NET Identity as UI Library </a:t>
            </a:r>
          </a:p>
        </p:txBody>
      </p:sp>
      <p:sp>
        <p:nvSpPr>
          <p:cNvPr id="19" name="Rounded Rectangle 18"/>
          <p:cNvSpPr/>
          <p:nvPr/>
        </p:nvSpPr>
        <p:spPr bwMode="auto">
          <a:xfrm>
            <a:off x="3579906" y="4722158"/>
            <a:ext cx="2642290" cy="528552"/>
          </a:xfrm>
          <a:prstGeom prst="roundRect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53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ea typeface="Segoe UI" pitchFamily="34" charset="0"/>
                <a:cs typeface="Segoe UI" pitchFamily="34" charset="0"/>
              </a:rPr>
              <a:t>GDPR Compliance</a:t>
            </a:r>
          </a:p>
        </p:txBody>
      </p:sp>
      <p:sp>
        <p:nvSpPr>
          <p:cNvPr id="20" name="Rounded Rectangle 19"/>
          <p:cNvSpPr/>
          <p:nvPr/>
        </p:nvSpPr>
        <p:spPr bwMode="auto">
          <a:xfrm>
            <a:off x="6333591" y="4722155"/>
            <a:ext cx="2565374" cy="922292"/>
          </a:xfrm>
          <a:prstGeom prst="roundRect">
            <a:avLst/>
          </a:prstGeom>
          <a:solidFill>
            <a:srgbClr val="0070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53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ea typeface="Segoe UI" pitchFamily="34" charset="0"/>
                <a:cs typeface="Segoe UI" pitchFamily="34" charset="0"/>
              </a:rPr>
              <a:t>Build-time Razor Compilation</a:t>
            </a:r>
          </a:p>
        </p:txBody>
      </p:sp>
      <p:sp>
        <p:nvSpPr>
          <p:cNvPr id="21" name="Rounded Rectangle 20"/>
          <p:cNvSpPr/>
          <p:nvPr/>
        </p:nvSpPr>
        <p:spPr bwMode="auto">
          <a:xfrm>
            <a:off x="3783266" y="5399108"/>
            <a:ext cx="2240699" cy="922292"/>
          </a:xfrm>
          <a:prstGeom prst="roundRect">
            <a:avLst/>
          </a:prstGeom>
          <a:solidFill>
            <a:srgbClr val="0070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53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ea typeface="Segoe UI" pitchFamily="34" charset="0"/>
                <a:cs typeface="Segoe UI" pitchFamily="34" charset="0"/>
              </a:rPr>
              <a:t>Virtual </a:t>
            </a:r>
            <a:r>
              <a:rPr kumimoji="0" lang="en-US" sz="2353" b="0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ea typeface="Segoe UI" pitchFamily="34" charset="0"/>
                <a:cs typeface="Segoe UI" pitchFamily="34" charset="0"/>
              </a:rPr>
              <a:t>Auth</a:t>
            </a:r>
            <a:r>
              <a:rPr kumimoji="0" lang="en-US" sz="2353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ea typeface="Segoe UI" pitchFamily="34" charset="0"/>
                <a:cs typeface="Segoe UI" pitchFamily="34" charset="0"/>
              </a:rPr>
              <a:t> Schemes </a:t>
            </a:r>
          </a:p>
        </p:txBody>
      </p:sp>
      <p:sp>
        <p:nvSpPr>
          <p:cNvPr id="22" name="Rounded Rectangle 21"/>
          <p:cNvSpPr/>
          <p:nvPr/>
        </p:nvSpPr>
        <p:spPr bwMode="auto">
          <a:xfrm>
            <a:off x="9017854" y="4687966"/>
            <a:ext cx="2075143" cy="922292"/>
          </a:xfrm>
          <a:prstGeom prst="roundRect">
            <a:avLst/>
          </a:prstGeom>
          <a:solidFill>
            <a:srgbClr val="0070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53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ea typeface="Segoe UI" pitchFamily="34" charset="0"/>
                <a:cs typeface="Segoe UI" pitchFamily="34" charset="0"/>
              </a:rPr>
              <a:t>New Razor SDK</a:t>
            </a:r>
          </a:p>
        </p:txBody>
      </p:sp>
      <p:sp>
        <p:nvSpPr>
          <p:cNvPr id="23" name="Rounded Rectangle 22"/>
          <p:cNvSpPr/>
          <p:nvPr/>
        </p:nvSpPr>
        <p:spPr bwMode="auto">
          <a:xfrm>
            <a:off x="6467529" y="5799382"/>
            <a:ext cx="4625468" cy="522017"/>
          </a:xfrm>
          <a:prstGeom prst="roundRect">
            <a:avLst/>
          </a:prstGeom>
          <a:solidFill>
            <a:srgbClr val="0070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53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ea typeface="Segoe UI" pitchFamily="34" charset="0"/>
                <a:cs typeface="Segoe UI" pitchFamily="34" charset="0"/>
              </a:rPr>
              <a:t>MVC Functional Test Fixture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1E5A4F5-F49E-498C-BFE7-60A89D703028}"/>
              </a:ext>
            </a:extLst>
          </p:cNvPr>
          <p:cNvSpPr/>
          <p:nvPr/>
        </p:nvSpPr>
        <p:spPr>
          <a:xfrm>
            <a:off x="2106706" y="6345243"/>
            <a:ext cx="79785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http://www.talkingdotnet.com/quick-summary-whats-new-asp-net-core-2-1/</a:t>
            </a:r>
            <a:r>
              <a:rPr lang="en-US" dirty="0"/>
              <a:t> </a:t>
            </a:r>
          </a:p>
        </p:txBody>
      </p:sp>
      <p:sp>
        <p:nvSpPr>
          <p:cNvPr id="17" name="Rounded Rectangle 26">
            <a:extLst>
              <a:ext uri="{FF2B5EF4-FFF2-40B4-BE49-F238E27FC236}">
                <a16:creationId xmlns:a16="http://schemas.microsoft.com/office/drawing/2014/main" id="{25E82BC9-9DA4-46C9-973A-E8D204A9B752}"/>
              </a:ext>
            </a:extLst>
          </p:cNvPr>
          <p:cNvSpPr/>
          <p:nvPr/>
        </p:nvSpPr>
        <p:spPr bwMode="auto">
          <a:xfrm>
            <a:off x="2718949" y="3393391"/>
            <a:ext cx="5208608" cy="1470807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rgbClr val="B6DF89"/>
              </a:gs>
              <a:gs pos="83000">
                <a:srgbClr val="DDF0C8"/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noFill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36145" lvl="0" indent="-336145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2353" kern="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Compliance for EU General </a:t>
            </a:r>
            <a:r>
              <a:rPr lang="en-US" sz="2353" kern="0" noProof="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Data Protection Regulation </a:t>
            </a:r>
            <a:r>
              <a:rPr lang="en-US" sz="2353" kern="0" noProof="0" dirty="0" err="1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reqts</a:t>
            </a:r>
            <a:r>
              <a:rPr lang="en-US" sz="2353" kern="0" noProof="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 </a:t>
            </a:r>
          </a:p>
          <a:p>
            <a:pPr marL="336145" lvl="0" indent="-336145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sz="2353" b="0" i="0" u="none" strike="noStrike" kern="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Segoe UI" pitchFamily="34" charset="0"/>
                <a:cs typeface="Segoe UI" pitchFamily="34" charset="0"/>
              </a:rPr>
              <a:t>Request user consent for info</a:t>
            </a:r>
            <a:endParaRPr kumimoji="0" lang="en-US" sz="2353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0828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571750" y="289955"/>
            <a:ext cx="6684113" cy="899537"/>
          </a:xfrm>
        </p:spPr>
        <p:txBody>
          <a:bodyPr>
            <a:normAutofit fontScale="90000"/>
          </a:bodyPr>
          <a:lstStyle/>
          <a:p>
            <a:r>
              <a:rPr lang="en-US" dirty="0"/>
              <a:t>ASP.NET Core 2.1: What’s New?</a:t>
            </a:r>
          </a:p>
        </p:txBody>
      </p:sp>
      <p:sp>
        <p:nvSpPr>
          <p:cNvPr id="5" name="Rounded Rectangle 4"/>
          <p:cNvSpPr/>
          <p:nvPr/>
        </p:nvSpPr>
        <p:spPr bwMode="auto">
          <a:xfrm>
            <a:off x="1397804" y="1183608"/>
            <a:ext cx="1892091" cy="1744130"/>
          </a:xfrm>
          <a:prstGeom prst="roundRect">
            <a:avLst/>
          </a:prstGeom>
          <a:solidFill>
            <a:srgbClr val="0070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ea typeface="Segoe UI" pitchFamily="34" charset="0"/>
                <a:cs typeface="Segoe UI" pitchFamily="34" charset="0"/>
              </a:rPr>
              <a:t> </a:t>
            </a:r>
          </a:p>
          <a:p>
            <a:pPr marL="0" marR="0" lvl="0" indent="0" algn="ctr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ea typeface="Segoe UI" pitchFamily="34" charset="0"/>
                <a:cs typeface="Segoe UI" pitchFamily="34" charset="0"/>
              </a:rPr>
              <a:t>SignalR</a:t>
            </a:r>
          </a:p>
        </p:txBody>
      </p:sp>
      <p:sp>
        <p:nvSpPr>
          <p:cNvPr id="7" name="Rounded Rectangle 6"/>
          <p:cNvSpPr/>
          <p:nvPr/>
        </p:nvSpPr>
        <p:spPr bwMode="auto">
          <a:xfrm>
            <a:off x="3424695" y="1183608"/>
            <a:ext cx="2090280" cy="1744130"/>
          </a:xfrm>
          <a:prstGeom prst="roundRect">
            <a:avLst/>
          </a:prstGeom>
          <a:solidFill>
            <a:srgbClr val="0070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ea typeface="Segoe UI" pitchFamily="34" charset="0"/>
                <a:cs typeface="Segoe UI" pitchFamily="34" charset="0"/>
              </a:rPr>
              <a:t>HSTS Protocol</a:t>
            </a:r>
          </a:p>
          <a:p>
            <a:pPr marL="0" marR="0" lvl="0" indent="0" algn="ctr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0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&amp; </a:t>
            </a:r>
          </a:p>
          <a:p>
            <a:pPr marL="0" marR="0" lvl="0" indent="0" algn="ctr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ea typeface="Segoe UI" pitchFamily="34" charset="0"/>
                <a:cs typeface="Segoe UI" pitchFamily="34" charset="0"/>
              </a:rPr>
              <a:t>HTTPS by default</a:t>
            </a:r>
          </a:p>
        </p:txBody>
      </p:sp>
      <p:sp>
        <p:nvSpPr>
          <p:cNvPr id="8" name="Rounded Rectangle 7"/>
          <p:cNvSpPr/>
          <p:nvPr/>
        </p:nvSpPr>
        <p:spPr bwMode="auto">
          <a:xfrm>
            <a:off x="5639809" y="1183607"/>
            <a:ext cx="2374638" cy="1744130"/>
          </a:xfrm>
          <a:prstGeom prst="roundRect">
            <a:avLst/>
          </a:prstGeom>
          <a:solidFill>
            <a:srgbClr val="0070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45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ea typeface="Segoe UI" pitchFamily="34" charset="0"/>
                <a:cs typeface="Segoe UI" pitchFamily="34" charset="0"/>
              </a:rPr>
              <a:t>New Web API conventions </a:t>
            </a:r>
          </a:p>
        </p:txBody>
      </p:sp>
      <p:sp>
        <p:nvSpPr>
          <p:cNvPr id="9" name="Rounded Rectangle 8"/>
          <p:cNvSpPr/>
          <p:nvPr/>
        </p:nvSpPr>
        <p:spPr bwMode="auto">
          <a:xfrm>
            <a:off x="8145928" y="1183607"/>
            <a:ext cx="2459365" cy="1744130"/>
          </a:xfrm>
          <a:prstGeom prst="roundRect">
            <a:avLst/>
          </a:prstGeom>
          <a:solidFill>
            <a:srgbClr val="0070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6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</a:t>
            </a:r>
            <a:endParaRPr lang="en-US" sz="3137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marL="0" marR="0" lvl="0" indent="0" algn="ctr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137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Swagger support</a:t>
            </a:r>
            <a:endParaRPr kumimoji="0" lang="en-US" sz="3137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Rounded Rectangle 9"/>
          <p:cNvSpPr/>
          <p:nvPr/>
        </p:nvSpPr>
        <p:spPr bwMode="auto">
          <a:xfrm>
            <a:off x="1397804" y="3200067"/>
            <a:ext cx="2642290" cy="1215573"/>
          </a:xfrm>
          <a:prstGeom prst="roundRect">
            <a:avLst/>
          </a:prstGeom>
          <a:solidFill>
            <a:srgbClr val="0070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ea typeface="Segoe UI" pitchFamily="34" charset="0"/>
              <a:cs typeface="Segoe UI" pitchFamily="34" charset="0"/>
            </a:endParaRPr>
          </a:p>
          <a:p>
            <a:pPr marL="0" marR="0" lvl="0" indent="0" algn="ctr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53" b="0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ea typeface="Segoe UI" pitchFamily="34" charset="0"/>
                <a:cs typeface="Segoe UI" pitchFamily="34" charset="0"/>
              </a:rPr>
              <a:t>ActionResult</a:t>
            </a:r>
            <a:r>
              <a:rPr kumimoji="0" lang="en-US" sz="2353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ea typeface="Segoe UI" pitchFamily="34" charset="0"/>
                <a:cs typeface="Segoe UI" pitchFamily="34" charset="0"/>
              </a:rPr>
              <a:t>&lt;T&gt;</a:t>
            </a:r>
          </a:p>
        </p:txBody>
      </p:sp>
      <p:sp>
        <p:nvSpPr>
          <p:cNvPr id="11" name="Rounded Rectangle 10"/>
          <p:cNvSpPr/>
          <p:nvPr/>
        </p:nvSpPr>
        <p:spPr bwMode="auto">
          <a:xfrm>
            <a:off x="4231342" y="3200067"/>
            <a:ext cx="3735294" cy="1215573"/>
          </a:xfrm>
          <a:prstGeom prst="roundRect">
            <a:avLst/>
          </a:prstGeom>
          <a:solidFill>
            <a:srgbClr val="0070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ea typeface="Segoe UI" pitchFamily="34" charset="0"/>
                <a:cs typeface="Segoe UI" pitchFamily="34" charset="0"/>
              </a:rPr>
              <a:t> </a:t>
            </a:r>
            <a:endParaRPr kumimoji="0" lang="en-US" sz="32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ea typeface="Segoe UI" pitchFamily="34" charset="0"/>
              <a:cs typeface="Segoe UI" pitchFamily="34" charset="0"/>
            </a:endParaRPr>
          </a:p>
          <a:p>
            <a:pPr marL="0" marR="0" lvl="0" indent="0" algn="ctr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ea typeface="Segoe UI" pitchFamily="34" charset="0"/>
                <a:cs typeface="Segoe UI" pitchFamily="34" charset="0"/>
              </a:rPr>
              <a:t>HTTP Client Factory</a:t>
            </a:r>
          </a:p>
        </p:txBody>
      </p:sp>
      <p:sp>
        <p:nvSpPr>
          <p:cNvPr id="13" name="Rounded Rectangle 12"/>
          <p:cNvSpPr/>
          <p:nvPr/>
        </p:nvSpPr>
        <p:spPr bwMode="auto">
          <a:xfrm>
            <a:off x="8098118" y="3182971"/>
            <a:ext cx="2696077" cy="1215573"/>
          </a:xfrm>
          <a:prstGeom prst="roundRect">
            <a:avLst/>
          </a:prstGeom>
          <a:solidFill>
            <a:srgbClr val="0070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353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ANCM in-process mode for IIS performance</a:t>
            </a:r>
            <a:endParaRPr kumimoji="0" lang="en-US" sz="2353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Rounded Rectangle 13"/>
          <p:cNvSpPr/>
          <p:nvPr/>
        </p:nvSpPr>
        <p:spPr bwMode="auto">
          <a:xfrm>
            <a:off x="1099003" y="4722158"/>
            <a:ext cx="2240699" cy="1385564"/>
          </a:xfrm>
          <a:prstGeom prst="roundRect">
            <a:avLst/>
          </a:prstGeom>
          <a:solidFill>
            <a:srgbClr val="0070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53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ea typeface="Segoe UI" pitchFamily="34" charset="0"/>
                <a:cs typeface="Segoe UI" pitchFamily="34" charset="0"/>
              </a:rPr>
              <a:t>ASP.NET Identity as UI Library </a:t>
            </a:r>
          </a:p>
        </p:txBody>
      </p:sp>
      <p:sp>
        <p:nvSpPr>
          <p:cNvPr id="19" name="Rounded Rectangle 18"/>
          <p:cNvSpPr/>
          <p:nvPr/>
        </p:nvSpPr>
        <p:spPr bwMode="auto">
          <a:xfrm>
            <a:off x="3579906" y="4722158"/>
            <a:ext cx="2642290" cy="528552"/>
          </a:xfrm>
          <a:prstGeom prst="roundRect">
            <a:avLst/>
          </a:prstGeom>
          <a:solidFill>
            <a:srgbClr val="0070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53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ea typeface="Segoe UI" pitchFamily="34" charset="0"/>
                <a:cs typeface="Segoe UI" pitchFamily="34" charset="0"/>
              </a:rPr>
              <a:t>GDPR Compliance</a:t>
            </a:r>
          </a:p>
        </p:txBody>
      </p:sp>
      <p:sp>
        <p:nvSpPr>
          <p:cNvPr id="20" name="Rounded Rectangle 19"/>
          <p:cNvSpPr/>
          <p:nvPr/>
        </p:nvSpPr>
        <p:spPr bwMode="auto">
          <a:xfrm>
            <a:off x="6333591" y="4722155"/>
            <a:ext cx="2565374" cy="922292"/>
          </a:xfrm>
          <a:prstGeom prst="roundRect">
            <a:avLst/>
          </a:prstGeom>
          <a:solidFill>
            <a:srgbClr val="0070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53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ea typeface="Segoe UI" pitchFamily="34" charset="0"/>
                <a:cs typeface="Segoe UI" pitchFamily="34" charset="0"/>
              </a:rPr>
              <a:t>Build-time Razor Compilation</a:t>
            </a:r>
          </a:p>
        </p:txBody>
      </p:sp>
      <p:sp>
        <p:nvSpPr>
          <p:cNvPr id="21" name="Rounded Rectangle 20"/>
          <p:cNvSpPr/>
          <p:nvPr/>
        </p:nvSpPr>
        <p:spPr bwMode="auto">
          <a:xfrm>
            <a:off x="3783266" y="5399108"/>
            <a:ext cx="2240699" cy="922292"/>
          </a:xfrm>
          <a:prstGeom prst="roundRect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53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ea typeface="Segoe UI" pitchFamily="34" charset="0"/>
                <a:cs typeface="Segoe UI" pitchFamily="34" charset="0"/>
              </a:rPr>
              <a:t>Virtual </a:t>
            </a:r>
            <a:r>
              <a:rPr kumimoji="0" lang="en-US" sz="2353" b="0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ea typeface="Segoe UI" pitchFamily="34" charset="0"/>
                <a:cs typeface="Segoe UI" pitchFamily="34" charset="0"/>
              </a:rPr>
              <a:t>Auth</a:t>
            </a:r>
            <a:r>
              <a:rPr kumimoji="0" lang="en-US" sz="2353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ea typeface="Segoe UI" pitchFamily="34" charset="0"/>
                <a:cs typeface="Segoe UI" pitchFamily="34" charset="0"/>
              </a:rPr>
              <a:t> Schemes </a:t>
            </a:r>
          </a:p>
        </p:txBody>
      </p:sp>
      <p:sp>
        <p:nvSpPr>
          <p:cNvPr id="22" name="Rounded Rectangle 21"/>
          <p:cNvSpPr/>
          <p:nvPr/>
        </p:nvSpPr>
        <p:spPr bwMode="auto">
          <a:xfrm>
            <a:off x="9017854" y="4687966"/>
            <a:ext cx="2075143" cy="922292"/>
          </a:xfrm>
          <a:prstGeom prst="roundRect">
            <a:avLst/>
          </a:prstGeom>
          <a:solidFill>
            <a:srgbClr val="0070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53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ea typeface="Segoe UI" pitchFamily="34" charset="0"/>
                <a:cs typeface="Segoe UI" pitchFamily="34" charset="0"/>
              </a:rPr>
              <a:t>New Razor SDK</a:t>
            </a:r>
          </a:p>
        </p:txBody>
      </p:sp>
      <p:sp>
        <p:nvSpPr>
          <p:cNvPr id="23" name="Rounded Rectangle 22"/>
          <p:cNvSpPr/>
          <p:nvPr/>
        </p:nvSpPr>
        <p:spPr bwMode="auto">
          <a:xfrm>
            <a:off x="6467529" y="5799382"/>
            <a:ext cx="4625468" cy="522017"/>
          </a:xfrm>
          <a:prstGeom prst="roundRect">
            <a:avLst/>
          </a:prstGeom>
          <a:solidFill>
            <a:srgbClr val="0070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53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ea typeface="Segoe UI" pitchFamily="34" charset="0"/>
                <a:cs typeface="Segoe UI" pitchFamily="34" charset="0"/>
              </a:rPr>
              <a:t>MVC Functional Test Fixture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1E5A4F5-F49E-498C-BFE7-60A89D703028}"/>
              </a:ext>
            </a:extLst>
          </p:cNvPr>
          <p:cNvSpPr/>
          <p:nvPr/>
        </p:nvSpPr>
        <p:spPr>
          <a:xfrm>
            <a:off x="2106706" y="6345243"/>
            <a:ext cx="79785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http://www.talkingdotnet.com/quick-summary-whats-new-asp-net-core-2-1/</a:t>
            </a:r>
            <a:r>
              <a:rPr lang="en-US" dirty="0"/>
              <a:t> </a:t>
            </a:r>
          </a:p>
        </p:txBody>
      </p:sp>
      <p:sp>
        <p:nvSpPr>
          <p:cNvPr id="17" name="Rounded Rectangle 26">
            <a:extLst>
              <a:ext uri="{FF2B5EF4-FFF2-40B4-BE49-F238E27FC236}">
                <a16:creationId xmlns:a16="http://schemas.microsoft.com/office/drawing/2014/main" id="{4283CF9E-F8DB-4DFD-9C01-AAECE51DCA6B}"/>
              </a:ext>
            </a:extLst>
          </p:cNvPr>
          <p:cNvSpPr/>
          <p:nvPr/>
        </p:nvSpPr>
        <p:spPr bwMode="auto">
          <a:xfrm>
            <a:off x="2654738" y="4398544"/>
            <a:ext cx="5208608" cy="1111629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rgbClr val="B6DF89"/>
              </a:gs>
              <a:gs pos="83000">
                <a:srgbClr val="DDF0C8"/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noFill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36145" lvl="0" indent="-336145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2353" kern="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Mix authentication schemes</a:t>
            </a:r>
          </a:p>
          <a:p>
            <a:pPr marL="336145" lvl="0" indent="-336145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sz="2353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Segoe UI" pitchFamily="34" charset="0"/>
                <a:cs typeface="Segoe UI" pitchFamily="34" charset="0"/>
              </a:rPr>
              <a:t>e.g. Bearer</a:t>
            </a:r>
            <a:r>
              <a:rPr kumimoji="0" lang="en-US" sz="2353" b="0" i="0" u="none" strike="noStrike" kern="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Segoe UI" pitchFamily="34" charset="0"/>
                <a:cs typeface="Segoe UI" pitchFamily="34" charset="0"/>
              </a:rPr>
              <a:t> tokens, cookie </a:t>
            </a:r>
            <a:r>
              <a:rPr kumimoji="0" lang="en-US" sz="2353" b="0" i="0" u="none" strike="noStrike" kern="0" cap="none" spc="0" normalizeH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Segoe UI" pitchFamily="34" charset="0"/>
                <a:cs typeface="Segoe UI" pitchFamily="34" charset="0"/>
              </a:rPr>
              <a:t>auth</a:t>
            </a:r>
            <a:endParaRPr kumimoji="0" lang="en-US" sz="2353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2933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571750" y="289955"/>
            <a:ext cx="6684113" cy="899537"/>
          </a:xfrm>
        </p:spPr>
        <p:txBody>
          <a:bodyPr>
            <a:normAutofit fontScale="90000"/>
          </a:bodyPr>
          <a:lstStyle/>
          <a:p>
            <a:r>
              <a:rPr lang="en-US" dirty="0"/>
              <a:t>ASP.NET Core 2.1: What’s New?</a:t>
            </a:r>
          </a:p>
        </p:txBody>
      </p:sp>
      <p:sp>
        <p:nvSpPr>
          <p:cNvPr id="5" name="Rounded Rectangle 4"/>
          <p:cNvSpPr/>
          <p:nvPr/>
        </p:nvSpPr>
        <p:spPr bwMode="auto">
          <a:xfrm>
            <a:off x="1397804" y="1183608"/>
            <a:ext cx="1892091" cy="1744130"/>
          </a:xfrm>
          <a:prstGeom prst="roundRect">
            <a:avLst/>
          </a:prstGeom>
          <a:solidFill>
            <a:srgbClr val="0070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ea typeface="Segoe UI" pitchFamily="34" charset="0"/>
                <a:cs typeface="Segoe UI" pitchFamily="34" charset="0"/>
              </a:rPr>
              <a:t> </a:t>
            </a:r>
          </a:p>
          <a:p>
            <a:pPr marL="0" marR="0" lvl="0" indent="0" algn="ctr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ea typeface="Segoe UI" pitchFamily="34" charset="0"/>
                <a:cs typeface="Segoe UI" pitchFamily="34" charset="0"/>
              </a:rPr>
              <a:t>SignalR</a:t>
            </a:r>
          </a:p>
        </p:txBody>
      </p:sp>
      <p:sp>
        <p:nvSpPr>
          <p:cNvPr id="7" name="Rounded Rectangle 6"/>
          <p:cNvSpPr/>
          <p:nvPr/>
        </p:nvSpPr>
        <p:spPr bwMode="auto">
          <a:xfrm>
            <a:off x="3424695" y="1183608"/>
            <a:ext cx="2090280" cy="1744130"/>
          </a:xfrm>
          <a:prstGeom prst="roundRect">
            <a:avLst/>
          </a:prstGeom>
          <a:solidFill>
            <a:srgbClr val="0070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ea typeface="Segoe UI" pitchFamily="34" charset="0"/>
                <a:cs typeface="Segoe UI" pitchFamily="34" charset="0"/>
              </a:rPr>
              <a:t>HSTS Protocol</a:t>
            </a:r>
          </a:p>
          <a:p>
            <a:pPr marL="0" marR="0" lvl="0" indent="0" algn="ctr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0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&amp; </a:t>
            </a:r>
          </a:p>
          <a:p>
            <a:pPr marL="0" marR="0" lvl="0" indent="0" algn="ctr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ea typeface="Segoe UI" pitchFamily="34" charset="0"/>
                <a:cs typeface="Segoe UI" pitchFamily="34" charset="0"/>
              </a:rPr>
              <a:t>HTTPS by default</a:t>
            </a:r>
          </a:p>
        </p:txBody>
      </p:sp>
      <p:sp>
        <p:nvSpPr>
          <p:cNvPr id="8" name="Rounded Rectangle 7"/>
          <p:cNvSpPr/>
          <p:nvPr/>
        </p:nvSpPr>
        <p:spPr bwMode="auto">
          <a:xfrm>
            <a:off x="5639809" y="1183607"/>
            <a:ext cx="2374638" cy="1744130"/>
          </a:xfrm>
          <a:prstGeom prst="roundRect">
            <a:avLst/>
          </a:prstGeom>
          <a:solidFill>
            <a:srgbClr val="0070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45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ea typeface="Segoe UI" pitchFamily="34" charset="0"/>
                <a:cs typeface="Segoe UI" pitchFamily="34" charset="0"/>
              </a:rPr>
              <a:t>New Web API conventions </a:t>
            </a:r>
          </a:p>
        </p:txBody>
      </p:sp>
      <p:sp>
        <p:nvSpPr>
          <p:cNvPr id="9" name="Rounded Rectangle 8"/>
          <p:cNvSpPr/>
          <p:nvPr/>
        </p:nvSpPr>
        <p:spPr bwMode="auto">
          <a:xfrm>
            <a:off x="8145928" y="1183607"/>
            <a:ext cx="2459365" cy="1744130"/>
          </a:xfrm>
          <a:prstGeom prst="roundRect">
            <a:avLst/>
          </a:prstGeom>
          <a:solidFill>
            <a:srgbClr val="0070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6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</a:t>
            </a:r>
            <a:endParaRPr lang="en-US" sz="3137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marL="0" marR="0" lvl="0" indent="0" algn="ctr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137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Swagger support</a:t>
            </a:r>
            <a:endParaRPr kumimoji="0" lang="en-US" sz="3137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Rounded Rectangle 9"/>
          <p:cNvSpPr/>
          <p:nvPr/>
        </p:nvSpPr>
        <p:spPr bwMode="auto">
          <a:xfrm>
            <a:off x="1397804" y="3200067"/>
            <a:ext cx="2642290" cy="1215573"/>
          </a:xfrm>
          <a:prstGeom prst="roundRect">
            <a:avLst/>
          </a:prstGeom>
          <a:solidFill>
            <a:srgbClr val="0070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ea typeface="Segoe UI" pitchFamily="34" charset="0"/>
              <a:cs typeface="Segoe UI" pitchFamily="34" charset="0"/>
            </a:endParaRPr>
          </a:p>
          <a:p>
            <a:pPr marL="0" marR="0" lvl="0" indent="0" algn="ctr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53" b="0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ea typeface="Segoe UI" pitchFamily="34" charset="0"/>
                <a:cs typeface="Segoe UI" pitchFamily="34" charset="0"/>
              </a:rPr>
              <a:t>ActionResult</a:t>
            </a:r>
            <a:r>
              <a:rPr kumimoji="0" lang="en-US" sz="2353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ea typeface="Segoe UI" pitchFamily="34" charset="0"/>
                <a:cs typeface="Segoe UI" pitchFamily="34" charset="0"/>
              </a:rPr>
              <a:t>&lt;T&gt;</a:t>
            </a:r>
          </a:p>
        </p:txBody>
      </p:sp>
      <p:sp>
        <p:nvSpPr>
          <p:cNvPr id="11" name="Rounded Rectangle 10"/>
          <p:cNvSpPr/>
          <p:nvPr/>
        </p:nvSpPr>
        <p:spPr bwMode="auto">
          <a:xfrm>
            <a:off x="4231342" y="3200067"/>
            <a:ext cx="3735294" cy="1215573"/>
          </a:xfrm>
          <a:prstGeom prst="roundRect">
            <a:avLst/>
          </a:prstGeom>
          <a:solidFill>
            <a:srgbClr val="0070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ea typeface="Segoe UI" pitchFamily="34" charset="0"/>
                <a:cs typeface="Segoe UI" pitchFamily="34" charset="0"/>
              </a:rPr>
              <a:t> </a:t>
            </a:r>
            <a:endParaRPr kumimoji="0" lang="en-US" sz="32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ea typeface="Segoe UI" pitchFamily="34" charset="0"/>
              <a:cs typeface="Segoe UI" pitchFamily="34" charset="0"/>
            </a:endParaRPr>
          </a:p>
          <a:p>
            <a:pPr marL="0" marR="0" lvl="0" indent="0" algn="ctr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ea typeface="Segoe UI" pitchFamily="34" charset="0"/>
                <a:cs typeface="Segoe UI" pitchFamily="34" charset="0"/>
              </a:rPr>
              <a:t>HTTP Client Factory</a:t>
            </a:r>
          </a:p>
        </p:txBody>
      </p:sp>
      <p:sp>
        <p:nvSpPr>
          <p:cNvPr id="13" name="Rounded Rectangle 12"/>
          <p:cNvSpPr/>
          <p:nvPr/>
        </p:nvSpPr>
        <p:spPr bwMode="auto">
          <a:xfrm>
            <a:off x="8098118" y="3182971"/>
            <a:ext cx="2696077" cy="1215573"/>
          </a:xfrm>
          <a:prstGeom prst="roundRect">
            <a:avLst/>
          </a:prstGeom>
          <a:solidFill>
            <a:srgbClr val="0070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353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ANCM in-process mode for IIS performance</a:t>
            </a:r>
            <a:endParaRPr kumimoji="0" lang="en-US" sz="2353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Rounded Rectangle 13"/>
          <p:cNvSpPr/>
          <p:nvPr/>
        </p:nvSpPr>
        <p:spPr bwMode="auto">
          <a:xfrm>
            <a:off x="1099003" y="4722158"/>
            <a:ext cx="2240699" cy="1385564"/>
          </a:xfrm>
          <a:prstGeom prst="roundRect">
            <a:avLst/>
          </a:prstGeom>
          <a:solidFill>
            <a:srgbClr val="0070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53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ea typeface="Segoe UI" pitchFamily="34" charset="0"/>
                <a:cs typeface="Segoe UI" pitchFamily="34" charset="0"/>
              </a:rPr>
              <a:t>ASP.NET Identity as UI Library </a:t>
            </a:r>
          </a:p>
        </p:txBody>
      </p:sp>
      <p:sp>
        <p:nvSpPr>
          <p:cNvPr id="19" name="Rounded Rectangle 18"/>
          <p:cNvSpPr/>
          <p:nvPr/>
        </p:nvSpPr>
        <p:spPr bwMode="auto">
          <a:xfrm>
            <a:off x="3579906" y="4722158"/>
            <a:ext cx="2642290" cy="528552"/>
          </a:xfrm>
          <a:prstGeom prst="roundRect">
            <a:avLst/>
          </a:prstGeom>
          <a:solidFill>
            <a:srgbClr val="0070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53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ea typeface="Segoe UI" pitchFamily="34" charset="0"/>
                <a:cs typeface="Segoe UI" pitchFamily="34" charset="0"/>
              </a:rPr>
              <a:t>GDPR Compliance</a:t>
            </a:r>
          </a:p>
        </p:txBody>
      </p:sp>
      <p:sp>
        <p:nvSpPr>
          <p:cNvPr id="20" name="Rounded Rectangle 19"/>
          <p:cNvSpPr/>
          <p:nvPr/>
        </p:nvSpPr>
        <p:spPr bwMode="auto">
          <a:xfrm>
            <a:off x="6333591" y="4722155"/>
            <a:ext cx="2565374" cy="922292"/>
          </a:xfrm>
          <a:prstGeom prst="roundRect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53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ea typeface="Segoe UI" pitchFamily="34" charset="0"/>
                <a:cs typeface="Segoe UI" pitchFamily="34" charset="0"/>
              </a:rPr>
              <a:t>Build-time Razor Compilation</a:t>
            </a:r>
          </a:p>
        </p:txBody>
      </p:sp>
      <p:sp>
        <p:nvSpPr>
          <p:cNvPr id="21" name="Rounded Rectangle 20"/>
          <p:cNvSpPr/>
          <p:nvPr/>
        </p:nvSpPr>
        <p:spPr bwMode="auto">
          <a:xfrm>
            <a:off x="3783266" y="5399108"/>
            <a:ext cx="2240699" cy="922292"/>
          </a:xfrm>
          <a:prstGeom prst="roundRect">
            <a:avLst/>
          </a:prstGeom>
          <a:solidFill>
            <a:srgbClr val="0070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53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ea typeface="Segoe UI" pitchFamily="34" charset="0"/>
                <a:cs typeface="Segoe UI" pitchFamily="34" charset="0"/>
              </a:rPr>
              <a:t>Virtual </a:t>
            </a:r>
            <a:r>
              <a:rPr kumimoji="0" lang="en-US" sz="2353" b="0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ea typeface="Segoe UI" pitchFamily="34" charset="0"/>
                <a:cs typeface="Segoe UI" pitchFamily="34" charset="0"/>
              </a:rPr>
              <a:t>Auth</a:t>
            </a:r>
            <a:r>
              <a:rPr kumimoji="0" lang="en-US" sz="2353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ea typeface="Segoe UI" pitchFamily="34" charset="0"/>
                <a:cs typeface="Segoe UI" pitchFamily="34" charset="0"/>
              </a:rPr>
              <a:t> Schemes </a:t>
            </a:r>
          </a:p>
        </p:txBody>
      </p:sp>
      <p:sp>
        <p:nvSpPr>
          <p:cNvPr id="22" name="Rounded Rectangle 21"/>
          <p:cNvSpPr/>
          <p:nvPr/>
        </p:nvSpPr>
        <p:spPr bwMode="auto">
          <a:xfrm>
            <a:off x="9017854" y="4687966"/>
            <a:ext cx="2075143" cy="922292"/>
          </a:xfrm>
          <a:prstGeom prst="roundRect">
            <a:avLst/>
          </a:prstGeom>
          <a:solidFill>
            <a:srgbClr val="0070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53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ea typeface="Segoe UI" pitchFamily="34" charset="0"/>
                <a:cs typeface="Segoe UI" pitchFamily="34" charset="0"/>
              </a:rPr>
              <a:t>New Razor SDK</a:t>
            </a:r>
          </a:p>
        </p:txBody>
      </p:sp>
      <p:sp>
        <p:nvSpPr>
          <p:cNvPr id="23" name="Rounded Rectangle 22"/>
          <p:cNvSpPr/>
          <p:nvPr/>
        </p:nvSpPr>
        <p:spPr bwMode="auto">
          <a:xfrm>
            <a:off x="6467529" y="5799382"/>
            <a:ext cx="4625468" cy="522017"/>
          </a:xfrm>
          <a:prstGeom prst="roundRect">
            <a:avLst/>
          </a:prstGeom>
          <a:solidFill>
            <a:srgbClr val="0070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53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ea typeface="Segoe UI" pitchFamily="34" charset="0"/>
                <a:cs typeface="Segoe UI" pitchFamily="34" charset="0"/>
              </a:rPr>
              <a:t>MVC Functional Test Fixture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1E5A4F5-F49E-498C-BFE7-60A89D703028}"/>
              </a:ext>
            </a:extLst>
          </p:cNvPr>
          <p:cNvSpPr/>
          <p:nvPr/>
        </p:nvSpPr>
        <p:spPr>
          <a:xfrm>
            <a:off x="2106706" y="6345243"/>
            <a:ext cx="79785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http://www.talkingdotnet.com/quick-summary-whats-new-asp-net-core-2-1/</a:t>
            </a:r>
            <a:r>
              <a:rPr lang="en-US" dirty="0"/>
              <a:t> </a:t>
            </a:r>
          </a:p>
        </p:txBody>
      </p:sp>
      <p:sp>
        <p:nvSpPr>
          <p:cNvPr id="17" name="Rounded Rectangle 26">
            <a:extLst>
              <a:ext uri="{FF2B5EF4-FFF2-40B4-BE49-F238E27FC236}">
                <a16:creationId xmlns:a16="http://schemas.microsoft.com/office/drawing/2014/main" id="{88BC69E2-F1A1-459F-AC73-9941675F1966}"/>
              </a:ext>
            </a:extLst>
          </p:cNvPr>
          <p:cNvSpPr/>
          <p:nvPr/>
        </p:nvSpPr>
        <p:spPr bwMode="auto">
          <a:xfrm>
            <a:off x="5071612" y="3568353"/>
            <a:ext cx="5208608" cy="1215573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rgbClr val="B6DF89"/>
              </a:gs>
              <a:gs pos="83000">
                <a:srgbClr val="DDF0C8"/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noFill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36145" lvl="0" indent="-336145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2353" kern="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Compiled during build process</a:t>
            </a:r>
          </a:p>
          <a:p>
            <a:pPr marL="336145" lvl="0" indent="-336145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sz="2353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Segoe UI" pitchFamily="34" charset="0"/>
                <a:cs typeface="Segoe UI" pitchFamily="34" charset="0"/>
              </a:rPr>
              <a:t>Improved</a:t>
            </a:r>
            <a:r>
              <a:rPr kumimoji="0" lang="en-US" sz="2353" b="0" i="0" u="none" strike="noStrike" kern="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Segoe UI" pitchFamily="34" charset="0"/>
                <a:cs typeface="Segoe UI" pitchFamily="34" charset="0"/>
              </a:rPr>
              <a:t> startup performance</a:t>
            </a:r>
            <a:endParaRPr kumimoji="0" lang="en-US" sz="2353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9995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571750" y="289955"/>
            <a:ext cx="6684113" cy="899537"/>
          </a:xfrm>
        </p:spPr>
        <p:txBody>
          <a:bodyPr>
            <a:normAutofit fontScale="90000"/>
          </a:bodyPr>
          <a:lstStyle/>
          <a:p>
            <a:r>
              <a:rPr lang="en-US" dirty="0"/>
              <a:t>ASP.NET Core 2.1: What’s New?</a:t>
            </a:r>
          </a:p>
        </p:txBody>
      </p:sp>
      <p:sp>
        <p:nvSpPr>
          <p:cNvPr id="5" name="Rounded Rectangle 4"/>
          <p:cNvSpPr/>
          <p:nvPr/>
        </p:nvSpPr>
        <p:spPr bwMode="auto">
          <a:xfrm>
            <a:off x="1397804" y="1183608"/>
            <a:ext cx="1892091" cy="1744130"/>
          </a:xfrm>
          <a:prstGeom prst="roundRect">
            <a:avLst/>
          </a:prstGeom>
          <a:solidFill>
            <a:srgbClr val="0070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ea typeface="Segoe UI" pitchFamily="34" charset="0"/>
                <a:cs typeface="Segoe UI" pitchFamily="34" charset="0"/>
              </a:rPr>
              <a:t> </a:t>
            </a:r>
          </a:p>
          <a:p>
            <a:pPr marL="0" marR="0" lvl="0" indent="0" algn="ctr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ea typeface="Segoe UI" pitchFamily="34" charset="0"/>
                <a:cs typeface="Segoe UI" pitchFamily="34" charset="0"/>
              </a:rPr>
              <a:t>SignalR</a:t>
            </a:r>
          </a:p>
        </p:txBody>
      </p:sp>
      <p:sp>
        <p:nvSpPr>
          <p:cNvPr id="7" name="Rounded Rectangle 6"/>
          <p:cNvSpPr/>
          <p:nvPr/>
        </p:nvSpPr>
        <p:spPr bwMode="auto">
          <a:xfrm>
            <a:off x="3424695" y="1183608"/>
            <a:ext cx="2090280" cy="1744130"/>
          </a:xfrm>
          <a:prstGeom prst="roundRect">
            <a:avLst/>
          </a:prstGeom>
          <a:solidFill>
            <a:srgbClr val="0070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ea typeface="Segoe UI" pitchFamily="34" charset="0"/>
                <a:cs typeface="Segoe UI" pitchFamily="34" charset="0"/>
              </a:rPr>
              <a:t>HSTS Protocol</a:t>
            </a:r>
          </a:p>
          <a:p>
            <a:pPr marL="0" marR="0" lvl="0" indent="0" algn="ctr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0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&amp; </a:t>
            </a:r>
          </a:p>
          <a:p>
            <a:pPr marL="0" marR="0" lvl="0" indent="0" algn="ctr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ea typeface="Segoe UI" pitchFamily="34" charset="0"/>
                <a:cs typeface="Segoe UI" pitchFamily="34" charset="0"/>
              </a:rPr>
              <a:t>HTTPS by default</a:t>
            </a:r>
          </a:p>
        </p:txBody>
      </p:sp>
      <p:sp>
        <p:nvSpPr>
          <p:cNvPr id="8" name="Rounded Rectangle 7"/>
          <p:cNvSpPr/>
          <p:nvPr/>
        </p:nvSpPr>
        <p:spPr bwMode="auto">
          <a:xfrm>
            <a:off x="5639809" y="1183607"/>
            <a:ext cx="2374638" cy="1744130"/>
          </a:xfrm>
          <a:prstGeom prst="roundRect">
            <a:avLst/>
          </a:prstGeom>
          <a:solidFill>
            <a:srgbClr val="0070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45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ea typeface="Segoe UI" pitchFamily="34" charset="0"/>
                <a:cs typeface="Segoe UI" pitchFamily="34" charset="0"/>
              </a:rPr>
              <a:t>New Web API conventions </a:t>
            </a:r>
          </a:p>
        </p:txBody>
      </p:sp>
      <p:sp>
        <p:nvSpPr>
          <p:cNvPr id="9" name="Rounded Rectangle 8"/>
          <p:cNvSpPr/>
          <p:nvPr/>
        </p:nvSpPr>
        <p:spPr bwMode="auto">
          <a:xfrm>
            <a:off x="8145928" y="1183607"/>
            <a:ext cx="2459365" cy="1744130"/>
          </a:xfrm>
          <a:prstGeom prst="roundRect">
            <a:avLst/>
          </a:prstGeom>
          <a:solidFill>
            <a:srgbClr val="0070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6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</a:t>
            </a:r>
            <a:endParaRPr lang="en-US" sz="3137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marL="0" marR="0" lvl="0" indent="0" algn="ctr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137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Swagger support</a:t>
            </a:r>
            <a:endParaRPr kumimoji="0" lang="en-US" sz="3137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Rounded Rectangle 9"/>
          <p:cNvSpPr/>
          <p:nvPr/>
        </p:nvSpPr>
        <p:spPr bwMode="auto">
          <a:xfrm>
            <a:off x="1397804" y="3200067"/>
            <a:ext cx="2642290" cy="1215573"/>
          </a:xfrm>
          <a:prstGeom prst="roundRect">
            <a:avLst/>
          </a:prstGeom>
          <a:solidFill>
            <a:srgbClr val="0070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ea typeface="Segoe UI" pitchFamily="34" charset="0"/>
              <a:cs typeface="Segoe UI" pitchFamily="34" charset="0"/>
            </a:endParaRPr>
          </a:p>
          <a:p>
            <a:pPr marL="0" marR="0" lvl="0" indent="0" algn="ctr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53" b="0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ea typeface="Segoe UI" pitchFamily="34" charset="0"/>
                <a:cs typeface="Segoe UI" pitchFamily="34" charset="0"/>
              </a:rPr>
              <a:t>ActionResult</a:t>
            </a:r>
            <a:r>
              <a:rPr kumimoji="0" lang="en-US" sz="2353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ea typeface="Segoe UI" pitchFamily="34" charset="0"/>
                <a:cs typeface="Segoe UI" pitchFamily="34" charset="0"/>
              </a:rPr>
              <a:t>&lt;T&gt;</a:t>
            </a:r>
          </a:p>
        </p:txBody>
      </p:sp>
      <p:sp>
        <p:nvSpPr>
          <p:cNvPr id="11" name="Rounded Rectangle 10"/>
          <p:cNvSpPr/>
          <p:nvPr/>
        </p:nvSpPr>
        <p:spPr bwMode="auto">
          <a:xfrm>
            <a:off x="4231342" y="3200067"/>
            <a:ext cx="3735294" cy="1215573"/>
          </a:xfrm>
          <a:prstGeom prst="roundRect">
            <a:avLst/>
          </a:prstGeom>
          <a:solidFill>
            <a:srgbClr val="0070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ea typeface="Segoe UI" pitchFamily="34" charset="0"/>
                <a:cs typeface="Segoe UI" pitchFamily="34" charset="0"/>
              </a:rPr>
              <a:t> </a:t>
            </a:r>
            <a:endParaRPr kumimoji="0" lang="en-US" sz="32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ea typeface="Segoe UI" pitchFamily="34" charset="0"/>
              <a:cs typeface="Segoe UI" pitchFamily="34" charset="0"/>
            </a:endParaRPr>
          </a:p>
          <a:p>
            <a:pPr marL="0" marR="0" lvl="0" indent="0" algn="ctr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ea typeface="Segoe UI" pitchFamily="34" charset="0"/>
                <a:cs typeface="Segoe UI" pitchFamily="34" charset="0"/>
              </a:rPr>
              <a:t>HTTP Client Factory</a:t>
            </a:r>
          </a:p>
        </p:txBody>
      </p:sp>
      <p:sp>
        <p:nvSpPr>
          <p:cNvPr id="13" name="Rounded Rectangle 12"/>
          <p:cNvSpPr/>
          <p:nvPr/>
        </p:nvSpPr>
        <p:spPr bwMode="auto">
          <a:xfrm>
            <a:off x="8098118" y="3182971"/>
            <a:ext cx="2696077" cy="1215573"/>
          </a:xfrm>
          <a:prstGeom prst="roundRect">
            <a:avLst/>
          </a:prstGeom>
          <a:solidFill>
            <a:srgbClr val="0070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353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ANCM in-process mode for IIS performance</a:t>
            </a:r>
            <a:endParaRPr kumimoji="0" lang="en-US" sz="2353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Rounded Rectangle 13"/>
          <p:cNvSpPr/>
          <p:nvPr/>
        </p:nvSpPr>
        <p:spPr bwMode="auto">
          <a:xfrm>
            <a:off x="1099003" y="4722158"/>
            <a:ext cx="2240699" cy="1385564"/>
          </a:xfrm>
          <a:prstGeom prst="roundRect">
            <a:avLst/>
          </a:prstGeom>
          <a:solidFill>
            <a:srgbClr val="0070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53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ea typeface="Segoe UI" pitchFamily="34" charset="0"/>
                <a:cs typeface="Segoe UI" pitchFamily="34" charset="0"/>
              </a:rPr>
              <a:t>ASP.NET Identity as UI Library </a:t>
            </a:r>
          </a:p>
        </p:txBody>
      </p:sp>
      <p:sp>
        <p:nvSpPr>
          <p:cNvPr id="19" name="Rounded Rectangle 18"/>
          <p:cNvSpPr/>
          <p:nvPr/>
        </p:nvSpPr>
        <p:spPr bwMode="auto">
          <a:xfrm>
            <a:off x="3579906" y="4722158"/>
            <a:ext cx="2642290" cy="528552"/>
          </a:xfrm>
          <a:prstGeom prst="roundRect">
            <a:avLst/>
          </a:prstGeom>
          <a:solidFill>
            <a:srgbClr val="0070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53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ea typeface="Segoe UI" pitchFamily="34" charset="0"/>
                <a:cs typeface="Segoe UI" pitchFamily="34" charset="0"/>
              </a:rPr>
              <a:t>GDPR Compliance</a:t>
            </a:r>
          </a:p>
        </p:txBody>
      </p:sp>
      <p:sp>
        <p:nvSpPr>
          <p:cNvPr id="20" name="Rounded Rectangle 19"/>
          <p:cNvSpPr/>
          <p:nvPr/>
        </p:nvSpPr>
        <p:spPr bwMode="auto">
          <a:xfrm>
            <a:off x="6333591" y="4722155"/>
            <a:ext cx="2565374" cy="922292"/>
          </a:xfrm>
          <a:prstGeom prst="roundRect">
            <a:avLst/>
          </a:prstGeom>
          <a:solidFill>
            <a:srgbClr val="0070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53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ea typeface="Segoe UI" pitchFamily="34" charset="0"/>
                <a:cs typeface="Segoe UI" pitchFamily="34" charset="0"/>
              </a:rPr>
              <a:t>Build-time Razor Compilation</a:t>
            </a:r>
          </a:p>
        </p:txBody>
      </p:sp>
      <p:sp>
        <p:nvSpPr>
          <p:cNvPr id="21" name="Rounded Rectangle 20"/>
          <p:cNvSpPr/>
          <p:nvPr/>
        </p:nvSpPr>
        <p:spPr bwMode="auto">
          <a:xfrm>
            <a:off x="3783266" y="5399108"/>
            <a:ext cx="2240699" cy="922292"/>
          </a:xfrm>
          <a:prstGeom prst="roundRect">
            <a:avLst/>
          </a:prstGeom>
          <a:solidFill>
            <a:srgbClr val="0070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53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ea typeface="Segoe UI" pitchFamily="34" charset="0"/>
                <a:cs typeface="Segoe UI" pitchFamily="34" charset="0"/>
              </a:rPr>
              <a:t>Virtual </a:t>
            </a:r>
            <a:r>
              <a:rPr kumimoji="0" lang="en-US" sz="2353" b="0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ea typeface="Segoe UI" pitchFamily="34" charset="0"/>
                <a:cs typeface="Segoe UI" pitchFamily="34" charset="0"/>
              </a:rPr>
              <a:t>Auth</a:t>
            </a:r>
            <a:r>
              <a:rPr kumimoji="0" lang="en-US" sz="2353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ea typeface="Segoe UI" pitchFamily="34" charset="0"/>
                <a:cs typeface="Segoe UI" pitchFamily="34" charset="0"/>
              </a:rPr>
              <a:t> Schemes </a:t>
            </a:r>
          </a:p>
        </p:txBody>
      </p:sp>
      <p:sp>
        <p:nvSpPr>
          <p:cNvPr id="22" name="Rounded Rectangle 21"/>
          <p:cNvSpPr/>
          <p:nvPr/>
        </p:nvSpPr>
        <p:spPr bwMode="auto">
          <a:xfrm>
            <a:off x="9017854" y="4687966"/>
            <a:ext cx="2075143" cy="922292"/>
          </a:xfrm>
          <a:prstGeom prst="roundRect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53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ea typeface="Segoe UI" pitchFamily="34" charset="0"/>
                <a:cs typeface="Segoe UI" pitchFamily="34" charset="0"/>
              </a:rPr>
              <a:t>New Razor SDK</a:t>
            </a:r>
          </a:p>
        </p:txBody>
      </p:sp>
      <p:sp>
        <p:nvSpPr>
          <p:cNvPr id="23" name="Rounded Rectangle 22"/>
          <p:cNvSpPr/>
          <p:nvPr/>
        </p:nvSpPr>
        <p:spPr bwMode="auto">
          <a:xfrm>
            <a:off x="6467529" y="5799382"/>
            <a:ext cx="4625468" cy="522017"/>
          </a:xfrm>
          <a:prstGeom prst="roundRect">
            <a:avLst/>
          </a:prstGeom>
          <a:solidFill>
            <a:srgbClr val="0070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53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ea typeface="Segoe UI" pitchFamily="34" charset="0"/>
                <a:cs typeface="Segoe UI" pitchFamily="34" charset="0"/>
              </a:rPr>
              <a:t>MVC Functional Test Fixture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1E5A4F5-F49E-498C-BFE7-60A89D703028}"/>
              </a:ext>
            </a:extLst>
          </p:cNvPr>
          <p:cNvSpPr/>
          <p:nvPr/>
        </p:nvSpPr>
        <p:spPr>
          <a:xfrm>
            <a:off x="2106706" y="6345243"/>
            <a:ext cx="79785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http://www.talkingdotnet.com/quick-summary-whats-new-asp-net-core-2-1/</a:t>
            </a:r>
            <a:r>
              <a:rPr lang="en-US" dirty="0"/>
              <a:t> </a:t>
            </a:r>
          </a:p>
        </p:txBody>
      </p:sp>
      <p:sp>
        <p:nvSpPr>
          <p:cNvPr id="17" name="Rounded Rectangle 26">
            <a:extLst>
              <a:ext uri="{FF2B5EF4-FFF2-40B4-BE49-F238E27FC236}">
                <a16:creationId xmlns:a16="http://schemas.microsoft.com/office/drawing/2014/main" id="{01061F90-4C47-4589-8DB8-3E10160B4875}"/>
              </a:ext>
            </a:extLst>
          </p:cNvPr>
          <p:cNvSpPr/>
          <p:nvPr/>
        </p:nvSpPr>
        <p:spPr bwMode="auto">
          <a:xfrm>
            <a:off x="6684246" y="3567102"/>
            <a:ext cx="5208608" cy="1290238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rgbClr val="B6DF89"/>
              </a:gs>
              <a:gs pos="83000">
                <a:srgbClr val="DDF0C8"/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noFill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36145" lvl="0" indent="-336145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2353" kern="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Razor UI as class library</a:t>
            </a:r>
          </a:p>
          <a:p>
            <a:pPr marL="336145" lvl="0" indent="-336145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sz="2353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Segoe UI" pitchFamily="34" charset="0"/>
                <a:cs typeface="Segoe UI" pitchFamily="34" charset="0"/>
              </a:rPr>
              <a:t>Share across projects</a:t>
            </a:r>
          </a:p>
          <a:p>
            <a:pPr marL="336145" lvl="0" indent="-336145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2353" kern="0" noProof="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Share as </a:t>
            </a:r>
            <a:r>
              <a:rPr lang="en-US" sz="2353" kern="0" noProof="0" dirty="0" err="1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Nuget</a:t>
            </a:r>
            <a:r>
              <a:rPr lang="en-US" sz="2353" kern="0" noProof="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 package </a:t>
            </a:r>
            <a:endParaRPr kumimoji="0" lang="en-US" sz="2353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9177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571750" y="289955"/>
            <a:ext cx="6684113" cy="899537"/>
          </a:xfrm>
        </p:spPr>
        <p:txBody>
          <a:bodyPr>
            <a:normAutofit fontScale="90000"/>
          </a:bodyPr>
          <a:lstStyle/>
          <a:p>
            <a:r>
              <a:rPr lang="en-US" dirty="0"/>
              <a:t>ASP.NET Core 2.1: What’s New?</a:t>
            </a:r>
          </a:p>
        </p:txBody>
      </p:sp>
      <p:sp>
        <p:nvSpPr>
          <p:cNvPr id="5" name="Rounded Rectangle 4"/>
          <p:cNvSpPr/>
          <p:nvPr/>
        </p:nvSpPr>
        <p:spPr bwMode="auto">
          <a:xfrm>
            <a:off x="1397804" y="1183608"/>
            <a:ext cx="1892091" cy="1744130"/>
          </a:xfrm>
          <a:prstGeom prst="roundRect">
            <a:avLst/>
          </a:prstGeom>
          <a:solidFill>
            <a:srgbClr val="0070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ea typeface="Segoe UI" pitchFamily="34" charset="0"/>
                <a:cs typeface="Segoe UI" pitchFamily="34" charset="0"/>
              </a:rPr>
              <a:t> </a:t>
            </a:r>
          </a:p>
          <a:p>
            <a:pPr marL="0" marR="0" lvl="0" indent="0" algn="ctr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ea typeface="Segoe UI" pitchFamily="34" charset="0"/>
                <a:cs typeface="Segoe UI" pitchFamily="34" charset="0"/>
              </a:rPr>
              <a:t>SignalR</a:t>
            </a:r>
          </a:p>
        </p:txBody>
      </p:sp>
      <p:sp>
        <p:nvSpPr>
          <p:cNvPr id="7" name="Rounded Rectangle 6"/>
          <p:cNvSpPr/>
          <p:nvPr/>
        </p:nvSpPr>
        <p:spPr bwMode="auto">
          <a:xfrm>
            <a:off x="3424695" y="1183608"/>
            <a:ext cx="2090280" cy="1744130"/>
          </a:xfrm>
          <a:prstGeom prst="roundRect">
            <a:avLst/>
          </a:prstGeom>
          <a:solidFill>
            <a:srgbClr val="0070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ea typeface="Segoe UI" pitchFamily="34" charset="0"/>
                <a:cs typeface="Segoe UI" pitchFamily="34" charset="0"/>
              </a:rPr>
              <a:t>HSTS Protocol</a:t>
            </a:r>
          </a:p>
          <a:p>
            <a:pPr marL="0" marR="0" lvl="0" indent="0" algn="ctr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0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&amp; </a:t>
            </a:r>
          </a:p>
          <a:p>
            <a:pPr marL="0" marR="0" lvl="0" indent="0" algn="ctr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ea typeface="Segoe UI" pitchFamily="34" charset="0"/>
                <a:cs typeface="Segoe UI" pitchFamily="34" charset="0"/>
              </a:rPr>
              <a:t>HTTPS by default</a:t>
            </a:r>
          </a:p>
        </p:txBody>
      </p:sp>
      <p:sp>
        <p:nvSpPr>
          <p:cNvPr id="8" name="Rounded Rectangle 7"/>
          <p:cNvSpPr/>
          <p:nvPr/>
        </p:nvSpPr>
        <p:spPr bwMode="auto">
          <a:xfrm>
            <a:off x="5639809" y="1183607"/>
            <a:ext cx="2374638" cy="1744130"/>
          </a:xfrm>
          <a:prstGeom prst="roundRect">
            <a:avLst/>
          </a:prstGeom>
          <a:solidFill>
            <a:srgbClr val="0070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45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ea typeface="Segoe UI" pitchFamily="34" charset="0"/>
                <a:cs typeface="Segoe UI" pitchFamily="34" charset="0"/>
              </a:rPr>
              <a:t>New Web API conventions </a:t>
            </a:r>
          </a:p>
        </p:txBody>
      </p:sp>
      <p:sp>
        <p:nvSpPr>
          <p:cNvPr id="9" name="Rounded Rectangle 8"/>
          <p:cNvSpPr/>
          <p:nvPr/>
        </p:nvSpPr>
        <p:spPr bwMode="auto">
          <a:xfrm>
            <a:off x="8145928" y="1183607"/>
            <a:ext cx="2459365" cy="1744130"/>
          </a:xfrm>
          <a:prstGeom prst="roundRect">
            <a:avLst/>
          </a:prstGeom>
          <a:solidFill>
            <a:srgbClr val="0070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6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</a:t>
            </a:r>
            <a:endParaRPr lang="en-US" sz="3137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marL="0" marR="0" lvl="0" indent="0" algn="ctr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137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Swagger support</a:t>
            </a:r>
            <a:endParaRPr kumimoji="0" lang="en-US" sz="3137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Rounded Rectangle 9"/>
          <p:cNvSpPr/>
          <p:nvPr/>
        </p:nvSpPr>
        <p:spPr bwMode="auto">
          <a:xfrm>
            <a:off x="1397804" y="3200067"/>
            <a:ext cx="2642290" cy="1215573"/>
          </a:xfrm>
          <a:prstGeom prst="roundRect">
            <a:avLst/>
          </a:prstGeom>
          <a:solidFill>
            <a:srgbClr val="0070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ea typeface="Segoe UI" pitchFamily="34" charset="0"/>
              <a:cs typeface="Segoe UI" pitchFamily="34" charset="0"/>
            </a:endParaRPr>
          </a:p>
          <a:p>
            <a:pPr marL="0" marR="0" lvl="0" indent="0" algn="ctr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53" b="0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ea typeface="Segoe UI" pitchFamily="34" charset="0"/>
                <a:cs typeface="Segoe UI" pitchFamily="34" charset="0"/>
              </a:rPr>
              <a:t>ActionResult</a:t>
            </a:r>
            <a:r>
              <a:rPr kumimoji="0" lang="en-US" sz="2353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ea typeface="Segoe UI" pitchFamily="34" charset="0"/>
                <a:cs typeface="Segoe UI" pitchFamily="34" charset="0"/>
              </a:rPr>
              <a:t>&lt;T&gt;</a:t>
            </a:r>
          </a:p>
        </p:txBody>
      </p:sp>
      <p:sp>
        <p:nvSpPr>
          <p:cNvPr id="11" name="Rounded Rectangle 10"/>
          <p:cNvSpPr/>
          <p:nvPr/>
        </p:nvSpPr>
        <p:spPr bwMode="auto">
          <a:xfrm>
            <a:off x="4231342" y="3200067"/>
            <a:ext cx="3735294" cy="1215573"/>
          </a:xfrm>
          <a:prstGeom prst="roundRect">
            <a:avLst/>
          </a:prstGeom>
          <a:solidFill>
            <a:srgbClr val="0070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ea typeface="Segoe UI" pitchFamily="34" charset="0"/>
                <a:cs typeface="Segoe UI" pitchFamily="34" charset="0"/>
              </a:rPr>
              <a:t> </a:t>
            </a:r>
            <a:endParaRPr kumimoji="0" lang="en-US" sz="32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ea typeface="Segoe UI" pitchFamily="34" charset="0"/>
              <a:cs typeface="Segoe UI" pitchFamily="34" charset="0"/>
            </a:endParaRPr>
          </a:p>
          <a:p>
            <a:pPr marL="0" marR="0" lvl="0" indent="0" algn="ctr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ea typeface="Segoe UI" pitchFamily="34" charset="0"/>
                <a:cs typeface="Segoe UI" pitchFamily="34" charset="0"/>
              </a:rPr>
              <a:t>HTTP Client Factory</a:t>
            </a:r>
          </a:p>
        </p:txBody>
      </p:sp>
      <p:sp>
        <p:nvSpPr>
          <p:cNvPr id="13" name="Rounded Rectangle 12"/>
          <p:cNvSpPr/>
          <p:nvPr/>
        </p:nvSpPr>
        <p:spPr bwMode="auto">
          <a:xfrm>
            <a:off x="8098118" y="3182971"/>
            <a:ext cx="2696077" cy="1215573"/>
          </a:xfrm>
          <a:prstGeom prst="roundRect">
            <a:avLst/>
          </a:prstGeom>
          <a:solidFill>
            <a:srgbClr val="0070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353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ANCM in-process mode for IIS performance</a:t>
            </a:r>
            <a:endParaRPr kumimoji="0" lang="en-US" sz="2353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Rounded Rectangle 13"/>
          <p:cNvSpPr/>
          <p:nvPr/>
        </p:nvSpPr>
        <p:spPr bwMode="auto">
          <a:xfrm>
            <a:off x="1099003" y="4722158"/>
            <a:ext cx="2240699" cy="1385564"/>
          </a:xfrm>
          <a:prstGeom prst="roundRect">
            <a:avLst/>
          </a:prstGeom>
          <a:solidFill>
            <a:srgbClr val="0070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53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ea typeface="Segoe UI" pitchFamily="34" charset="0"/>
                <a:cs typeface="Segoe UI" pitchFamily="34" charset="0"/>
              </a:rPr>
              <a:t>ASP.NET Identity as UI Library </a:t>
            </a:r>
          </a:p>
        </p:txBody>
      </p:sp>
      <p:sp>
        <p:nvSpPr>
          <p:cNvPr id="19" name="Rounded Rectangle 18"/>
          <p:cNvSpPr/>
          <p:nvPr/>
        </p:nvSpPr>
        <p:spPr bwMode="auto">
          <a:xfrm>
            <a:off x="3579906" y="4722158"/>
            <a:ext cx="2642290" cy="528552"/>
          </a:xfrm>
          <a:prstGeom prst="roundRect">
            <a:avLst/>
          </a:prstGeom>
          <a:solidFill>
            <a:srgbClr val="0070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53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ea typeface="Segoe UI" pitchFamily="34" charset="0"/>
                <a:cs typeface="Segoe UI" pitchFamily="34" charset="0"/>
              </a:rPr>
              <a:t>GDPR Compliance</a:t>
            </a:r>
          </a:p>
        </p:txBody>
      </p:sp>
      <p:sp>
        <p:nvSpPr>
          <p:cNvPr id="20" name="Rounded Rectangle 19"/>
          <p:cNvSpPr/>
          <p:nvPr/>
        </p:nvSpPr>
        <p:spPr bwMode="auto">
          <a:xfrm>
            <a:off x="6333591" y="4722155"/>
            <a:ext cx="2565374" cy="922292"/>
          </a:xfrm>
          <a:prstGeom prst="roundRect">
            <a:avLst/>
          </a:prstGeom>
          <a:solidFill>
            <a:srgbClr val="0070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53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ea typeface="Segoe UI" pitchFamily="34" charset="0"/>
                <a:cs typeface="Segoe UI" pitchFamily="34" charset="0"/>
              </a:rPr>
              <a:t>Build-time Razor Compilation</a:t>
            </a:r>
          </a:p>
        </p:txBody>
      </p:sp>
      <p:sp>
        <p:nvSpPr>
          <p:cNvPr id="21" name="Rounded Rectangle 20"/>
          <p:cNvSpPr/>
          <p:nvPr/>
        </p:nvSpPr>
        <p:spPr bwMode="auto">
          <a:xfrm>
            <a:off x="3783266" y="5399108"/>
            <a:ext cx="2240699" cy="922292"/>
          </a:xfrm>
          <a:prstGeom prst="roundRect">
            <a:avLst/>
          </a:prstGeom>
          <a:solidFill>
            <a:srgbClr val="0070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53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ea typeface="Segoe UI" pitchFamily="34" charset="0"/>
                <a:cs typeface="Segoe UI" pitchFamily="34" charset="0"/>
              </a:rPr>
              <a:t>Virtual </a:t>
            </a:r>
            <a:r>
              <a:rPr kumimoji="0" lang="en-US" sz="2353" b="0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ea typeface="Segoe UI" pitchFamily="34" charset="0"/>
                <a:cs typeface="Segoe UI" pitchFamily="34" charset="0"/>
              </a:rPr>
              <a:t>Auth</a:t>
            </a:r>
            <a:r>
              <a:rPr kumimoji="0" lang="en-US" sz="2353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ea typeface="Segoe UI" pitchFamily="34" charset="0"/>
                <a:cs typeface="Segoe UI" pitchFamily="34" charset="0"/>
              </a:rPr>
              <a:t> Schemes </a:t>
            </a:r>
          </a:p>
        </p:txBody>
      </p:sp>
      <p:sp>
        <p:nvSpPr>
          <p:cNvPr id="22" name="Rounded Rectangle 21"/>
          <p:cNvSpPr/>
          <p:nvPr/>
        </p:nvSpPr>
        <p:spPr bwMode="auto">
          <a:xfrm>
            <a:off x="9017854" y="4687966"/>
            <a:ext cx="2075143" cy="922292"/>
          </a:xfrm>
          <a:prstGeom prst="roundRect">
            <a:avLst/>
          </a:prstGeom>
          <a:solidFill>
            <a:srgbClr val="0070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53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ea typeface="Segoe UI" pitchFamily="34" charset="0"/>
                <a:cs typeface="Segoe UI" pitchFamily="34" charset="0"/>
              </a:rPr>
              <a:t>New Razor SDK</a:t>
            </a:r>
          </a:p>
        </p:txBody>
      </p:sp>
      <p:sp>
        <p:nvSpPr>
          <p:cNvPr id="23" name="Rounded Rectangle 22"/>
          <p:cNvSpPr/>
          <p:nvPr/>
        </p:nvSpPr>
        <p:spPr bwMode="auto">
          <a:xfrm>
            <a:off x="6467529" y="5799382"/>
            <a:ext cx="4625468" cy="522017"/>
          </a:xfrm>
          <a:prstGeom prst="roundRect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53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ea typeface="Segoe UI" pitchFamily="34" charset="0"/>
                <a:cs typeface="Segoe UI" pitchFamily="34" charset="0"/>
              </a:rPr>
              <a:t>MVC Functional Test Fixture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1E5A4F5-F49E-498C-BFE7-60A89D703028}"/>
              </a:ext>
            </a:extLst>
          </p:cNvPr>
          <p:cNvSpPr/>
          <p:nvPr/>
        </p:nvSpPr>
        <p:spPr>
          <a:xfrm>
            <a:off x="2106706" y="6345243"/>
            <a:ext cx="79785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http://www.talkingdotnet.com/quick-summary-whats-new-asp-net-core-2-1/</a:t>
            </a:r>
            <a:r>
              <a:rPr lang="en-US" dirty="0"/>
              <a:t> </a:t>
            </a:r>
          </a:p>
        </p:txBody>
      </p:sp>
      <p:sp>
        <p:nvSpPr>
          <p:cNvPr id="17" name="Rounded Rectangle 26">
            <a:extLst>
              <a:ext uri="{FF2B5EF4-FFF2-40B4-BE49-F238E27FC236}">
                <a16:creationId xmlns:a16="http://schemas.microsoft.com/office/drawing/2014/main" id="{D1853B10-2874-4995-9FFE-CF932B733D98}"/>
              </a:ext>
            </a:extLst>
          </p:cNvPr>
          <p:cNvSpPr/>
          <p:nvPr/>
        </p:nvSpPr>
        <p:spPr bwMode="auto">
          <a:xfrm>
            <a:off x="6096000" y="4642923"/>
            <a:ext cx="5208608" cy="1215573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rgbClr val="B6DF89"/>
              </a:gs>
              <a:gs pos="83000">
                <a:srgbClr val="DDF0C8"/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noFill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36145" lvl="0" indent="-336145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2353" kern="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Improved end-to-end testing</a:t>
            </a:r>
          </a:p>
          <a:p>
            <a:pPr marL="336145" lvl="0" indent="-336145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sz="2353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Segoe UI" pitchFamily="34" charset="0"/>
                <a:cs typeface="Segoe UI" pitchFamily="34" charset="0"/>
              </a:rPr>
              <a:t>e.g.</a:t>
            </a:r>
            <a:r>
              <a:rPr kumimoji="0" lang="en-US" sz="2353" b="0" i="0" u="none" strike="noStrike" kern="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Segoe UI" pitchFamily="34" charset="0"/>
                <a:cs typeface="Segoe UI" pitchFamily="34" charset="0"/>
              </a:rPr>
              <a:t> routing, filters, controllers, actions, views and pages </a:t>
            </a:r>
            <a:endParaRPr kumimoji="0" lang="en-US" sz="2353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100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5001" y="1815453"/>
            <a:ext cx="9860627" cy="2689245"/>
          </a:xfrm>
        </p:spPr>
        <p:txBody>
          <a:bodyPr/>
          <a:lstStyle/>
          <a:p>
            <a:pPr algn="ctr"/>
            <a:r>
              <a:rPr lang="en-US" sz="8627" dirty="0"/>
              <a:t>What’s New in 2.2?</a:t>
            </a:r>
          </a:p>
        </p:txBody>
      </p:sp>
    </p:spTree>
    <p:extLst>
      <p:ext uri="{BB962C8B-B14F-4D97-AF65-F5344CB8AC3E}">
        <p14:creationId xmlns:p14="http://schemas.microsoft.com/office/powerpoint/2010/main" val="409055810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571750" y="289955"/>
            <a:ext cx="6684113" cy="899537"/>
          </a:xfrm>
        </p:spPr>
        <p:txBody>
          <a:bodyPr>
            <a:normAutofit fontScale="90000"/>
          </a:bodyPr>
          <a:lstStyle/>
          <a:p>
            <a:r>
              <a:rPr lang="en-US" dirty="0"/>
              <a:t>ASP.NET Core 2.2: What’s New?</a:t>
            </a:r>
          </a:p>
        </p:txBody>
      </p:sp>
      <p:sp>
        <p:nvSpPr>
          <p:cNvPr id="5" name="Rounded Rectangle 4"/>
          <p:cNvSpPr/>
          <p:nvPr/>
        </p:nvSpPr>
        <p:spPr bwMode="auto">
          <a:xfrm>
            <a:off x="1397804" y="1183608"/>
            <a:ext cx="2385462" cy="1744130"/>
          </a:xfrm>
          <a:prstGeom prst="roundRect">
            <a:avLst/>
          </a:prstGeom>
          <a:solidFill>
            <a:srgbClr val="0070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</a:t>
            </a:r>
            <a:endParaRPr lang="en-US" sz="2400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lvl="0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Open API Analyzers &amp; Conventions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Rounded Rectangle 6"/>
          <p:cNvSpPr/>
          <p:nvPr/>
        </p:nvSpPr>
        <p:spPr bwMode="auto">
          <a:xfrm>
            <a:off x="3892549" y="1183608"/>
            <a:ext cx="1622425" cy="1744130"/>
          </a:xfrm>
          <a:prstGeom prst="roundRect">
            <a:avLst/>
          </a:prstGeom>
          <a:solidFill>
            <a:srgbClr val="0070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</a:t>
            </a:r>
            <a:endParaRPr lang="en-US" sz="2400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lvl="0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Problem details support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ounded Rectangle 7"/>
          <p:cNvSpPr/>
          <p:nvPr/>
        </p:nvSpPr>
        <p:spPr bwMode="auto">
          <a:xfrm>
            <a:off x="5639809" y="1183607"/>
            <a:ext cx="2374638" cy="1744130"/>
          </a:xfrm>
          <a:prstGeom prst="roundRect">
            <a:avLst/>
          </a:prstGeom>
          <a:solidFill>
            <a:srgbClr val="0070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</a:t>
            </a:r>
            <a:endParaRPr lang="en-US" sz="2745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lvl="0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745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Endpoint Routing</a:t>
            </a:r>
            <a:endParaRPr kumimoji="0" lang="en-US" sz="2745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Rounded Rectangle 8"/>
          <p:cNvSpPr/>
          <p:nvPr/>
        </p:nvSpPr>
        <p:spPr bwMode="auto">
          <a:xfrm>
            <a:off x="8145928" y="1183607"/>
            <a:ext cx="2459365" cy="1744130"/>
          </a:xfrm>
          <a:prstGeom prst="roundRect">
            <a:avLst/>
          </a:prstGeom>
          <a:solidFill>
            <a:srgbClr val="0070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</a:t>
            </a:r>
            <a:endParaRPr lang="en-US" sz="4000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lvl="0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40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Health checks</a:t>
            </a:r>
            <a:endParaRPr kumimoji="0" lang="en-US" sz="60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Rounded Rectangle 9"/>
          <p:cNvSpPr/>
          <p:nvPr/>
        </p:nvSpPr>
        <p:spPr bwMode="auto">
          <a:xfrm>
            <a:off x="1397804" y="3200067"/>
            <a:ext cx="2642290" cy="1215573"/>
          </a:xfrm>
          <a:prstGeom prst="roundRect">
            <a:avLst/>
          </a:prstGeom>
          <a:solidFill>
            <a:srgbClr val="0070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353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lvl="0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353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HTTP/2 in Kestrel</a:t>
            </a:r>
            <a:endParaRPr kumimoji="0" lang="en-US" sz="2353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Rounded Rectangle 10"/>
          <p:cNvSpPr/>
          <p:nvPr/>
        </p:nvSpPr>
        <p:spPr bwMode="auto">
          <a:xfrm>
            <a:off x="4231342" y="3200067"/>
            <a:ext cx="3735294" cy="1215573"/>
          </a:xfrm>
          <a:prstGeom prst="roundRect">
            <a:avLst/>
          </a:prstGeom>
          <a:solidFill>
            <a:srgbClr val="0070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2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Kestrel configuration</a:t>
            </a:r>
            <a:endParaRPr kumimoji="0" lang="en-US" sz="5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Rounded Rectangle 12"/>
          <p:cNvSpPr/>
          <p:nvPr/>
        </p:nvSpPr>
        <p:spPr bwMode="auto">
          <a:xfrm>
            <a:off x="8098118" y="3182971"/>
            <a:ext cx="2696077" cy="1215573"/>
          </a:xfrm>
          <a:prstGeom prst="roundRect">
            <a:avLst/>
          </a:prstGeom>
          <a:solidFill>
            <a:srgbClr val="0070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353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IIS in-process hosting</a:t>
            </a:r>
            <a:endParaRPr kumimoji="0" lang="en-US" sz="2353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Rounded Rectangle 13"/>
          <p:cNvSpPr/>
          <p:nvPr/>
        </p:nvSpPr>
        <p:spPr bwMode="auto">
          <a:xfrm>
            <a:off x="1099003" y="4722158"/>
            <a:ext cx="2240699" cy="1385564"/>
          </a:xfrm>
          <a:prstGeom prst="roundRect">
            <a:avLst/>
          </a:prstGeom>
          <a:solidFill>
            <a:srgbClr val="0070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353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SignalR </a:t>
            </a:r>
          </a:p>
          <a:p>
            <a:pPr lvl="0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353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Java </a:t>
            </a:r>
          </a:p>
          <a:p>
            <a:pPr lvl="0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353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client</a:t>
            </a:r>
            <a:endParaRPr kumimoji="0" lang="en-US" sz="2353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Rounded Rectangle 18"/>
          <p:cNvSpPr/>
          <p:nvPr/>
        </p:nvSpPr>
        <p:spPr bwMode="auto">
          <a:xfrm>
            <a:off x="3579906" y="4722158"/>
            <a:ext cx="2642290" cy="764170"/>
          </a:xfrm>
          <a:prstGeom prst="roundRect">
            <a:avLst/>
          </a:prstGeom>
          <a:solidFill>
            <a:srgbClr val="0070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CORS improvements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" name="Rounded Rectangle 19"/>
          <p:cNvSpPr/>
          <p:nvPr/>
        </p:nvSpPr>
        <p:spPr bwMode="auto">
          <a:xfrm>
            <a:off x="6333591" y="4722155"/>
            <a:ext cx="2565374" cy="922292"/>
          </a:xfrm>
          <a:prstGeom prst="roundRect">
            <a:avLst/>
          </a:prstGeom>
          <a:solidFill>
            <a:srgbClr val="0070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353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Project templates</a:t>
            </a:r>
            <a:endParaRPr kumimoji="0" lang="en-US" sz="2353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" name="Rounded Rectangle 20"/>
          <p:cNvSpPr/>
          <p:nvPr/>
        </p:nvSpPr>
        <p:spPr bwMode="auto">
          <a:xfrm>
            <a:off x="3632200" y="5510172"/>
            <a:ext cx="2582502" cy="811227"/>
          </a:xfrm>
          <a:prstGeom prst="roundRect">
            <a:avLst/>
          </a:prstGeom>
          <a:solidFill>
            <a:srgbClr val="0070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353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Response compression</a:t>
            </a:r>
            <a:endParaRPr kumimoji="0" lang="en-US" sz="2353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2" name="Rounded Rectangle 21"/>
          <p:cNvSpPr/>
          <p:nvPr/>
        </p:nvSpPr>
        <p:spPr bwMode="auto">
          <a:xfrm>
            <a:off x="9017854" y="4687966"/>
            <a:ext cx="2075143" cy="922292"/>
          </a:xfrm>
          <a:prstGeom prst="roundRect">
            <a:avLst/>
          </a:prstGeom>
          <a:solidFill>
            <a:srgbClr val="0070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353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Validation performance</a:t>
            </a:r>
            <a:endParaRPr kumimoji="0" lang="en-US" sz="2353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3" name="Rounded Rectangle 22"/>
          <p:cNvSpPr/>
          <p:nvPr/>
        </p:nvSpPr>
        <p:spPr bwMode="auto">
          <a:xfrm>
            <a:off x="6467529" y="5799382"/>
            <a:ext cx="4625468" cy="522017"/>
          </a:xfrm>
          <a:prstGeom prst="roundRect">
            <a:avLst/>
          </a:prstGeom>
          <a:solidFill>
            <a:srgbClr val="0070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353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HTTP Client performance</a:t>
            </a:r>
            <a:endParaRPr kumimoji="0" lang="en-US" sz="2353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1E5A4F5-F49E-498C-BFE7-60A89D703028}"/>
              </a:ext>
            </a:extLst>
          </p:cNvPr>
          <p:cNvSpPr/>
          <p:nvPr/>
        </p:nvSpPr>
        <p:spPr>
          <a:xfrm>
            <a:off x="2106706" y="6345243"/>
            <a:ext cx="79785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https://docs.microsoft.com/en-us/aspnet/core/release-notes/aspnetcore-2.2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0227488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571750" y="289955"/>
            <a:ext cx="6684113" cy="899537"/>
          </a:xfrm>
        </p:spPr>
        <p:txBody>
          <a:bodyPr>
            <a:normAutofit fontScale="90000"/>
          </a:bodyPr>
          <a:lstStyle/>
          <a:p>
            <a:r>
              <a:rPr lang="en-US" dirty="0"/>
              <a:t>ASP.NET Core 2.2: What’s New?</a:t>
            </a:r>
          </a:p>
        </p:txBody>
      </p:sp>
      <p:sp>
        <p:nvSpPr>
          <p:cNvPr id="5" name="Rounded Rectangle 4"/>
          <p:cNvSpPr/>
          <p:nvPr/>
        </p:nvSpPr>
        <p:spPr bwMode="auto">
          <a:xfrm>
            <a:off x="1397804" y="1183608"/>
            <a:ext cx="2385462" cy="1744130"/>
          </a:xfrm>
          <a:prstGeom prst="roundRect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</a:t>
            </a:r>
            <a:endParaRPr lang="en-US" sz="2400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lvl="0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Open API Analyzers &amp; Conventions</a:t>
            </a:r>
            <a:endParaRPr lang="en-US" sz="3600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Rounded Rectangle 6"/>
          <p:cNvSpPr/>
          <p:nvPr/>
        </p:nvSpPr>
        <p:spPr bwMode="auto">
          <a:xfrm>
            <a:off x="3892549" y="1183608"/>
            <a:ext cx="1622425" cy="1744130"/>
          </a:xfrm>
          <a:prstGeom prst="roundRect">
            <a:avLst/>
          </a:prstGeom>
          <a:solidFill>
            <a:srgbClr val="0070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</a:t>
            </a:r>
            <a:endParaRPr lang="en-US" sz="2400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lvl="0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Problem details support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ounded Rectangle 7"/>
          <p:cNvSpPr/>
          <p:nvPr/>
        </p:nvSpPr>
        <p:spPr bwMode="auto">
          <a:xfrm>
            <a:off x="5639809" y="1183607"/>
            <a:ext cx="2374638" cy="1744130"/>
          </a:xfrm>
          <a:prstGeom prst="roundRect">
            <a:avLst/>
          </a:prstGeom>
          <a:solidFill>
            <a:srgbClr val="0070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</a:t>
            </a:r>
            <a:endParaRPr lang="en-US" sz="2745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lvl="0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745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Endpoint Routing</a:t>
            </a:r>
            <a:endParaRPr kumimoji="0" lang="en-US" sz="2745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Rounded Rectangle 8"/>
          <p:cNvSpPr/>
          <p:nvPr/>
        </p:nvSpPr>
        <p:spPr bwMode="auto">
          <a:xfrm>
            <a:off x="8145928" y="1183607"/>
            <a:ext cx="2459365" cy="1744130"/>
          </a:xfrm>
          <a:prstGeom prst="roundRect">
            <a:avLst/>
          </a:prstGeom>
          <a:solidFill>
            <a:srgbClr val="0070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</a:t>
            </a:r>
            <a:endParaRPr lang="en-US" sz="4000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lvl="0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40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Health checks</a:t>
            </a:r>
            <a:endParaRPr kumimoji="0" lang="en-US" sz="60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Rounded Rectangle 9"/>
          <p:cNvSpPr/>
          <p:nvPr/>
        </p:nvSpPr>
        <p:spPr bwMode="auto">
          <a:xfrm>
            <a:off x="1397804" y="3200067"/>
            <a:ext cx="2642290" cy="1215573"/>
          </a:xfrm>
          <a:prstGeom prst="roundRect">
            <a:avLst/>
          </a:prstGeom>
          <a:solidFill>
            <a:srgbClr val="0070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353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lvl="0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353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HTTP/2 in Kestrel</a:t>
            </a:r>
            <a:endParaRPr kumimoji="0" lang="en-US" sz="2353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Rounded Rectangle 10"/>
          <p:cNvSpPr/>
          <p:nvPr/>
        </p:nvSpPr>
        <p:spPr bwMode="auto">
          <a:xfrm>
            <a:off x="4231342" y="3200067"/>
            <a:ext cx="3735294" cy="1215573"/>
          </a:xfrm>
          <a:prstGeom prst="roundRect">
            <a:avLst/>
          </a:prstGeom>
          <a:solidFill>
            <a:srgbClr val="0070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2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Kestrel configuration</a:t>
            </a:r>
            <a:endParaRPr kumimoji="0" lang="en-US" sz="5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Rounded Rectangle 12"/>
          <p:cNvSpPr/>
          <p:nvPr/>
        </p:nvSpPr>
        <p:spPr bwMode="auto">
          <a:xfrm>
            <a:off x="8098118" y="3182971"/>
            <a:ext cx="2696077" cy="1215573"/>
          </a:xfrm>
          <a:prstGeom prst="roundRect">
            <a:avLst/>
          </a:prstGeom>
          <a:solidFill>
            <a:srgbClr val="0070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353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IIS in-process hosting</a:t>
            </a:r>
            <a:endParaRPr kumimoji="0" lang="en-US" sz="2353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Rounded Rectangle 13"/>
          <p:cNvSpPr/>
          <p:nvPr/>
        </p:nvSpPr>
        <p:spPr bwMode="auto">
          <a:xfrm>
            <a:off x="1099003" y="4722158"/>
            <a:ext cx="2240699" cy="1385564"/>
          </a:xfrm>
          <a:prstGeom prst="roundRect">
            <a:avLst/>
          </a:prstGeom>
          <a:solidFill>
            <a:srgbClr val="0070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353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SignalR </a:t>
            </a:r>
          </a:p>
          <a:p>
            <a:pPr lvl="0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353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Java </a:t>
            </a:r>
          </a:p>
          <a:p>
            <a:pPr lvl="0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353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client</a:t>
            </a:r>
            <a:endParaRPr kumimoji="0" lang="en-US" sz="2353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Rounded Rectangle 18"/>
          <p:cNvSpPr/>
          <p:nvPr/>
        </p:nvSpPr>
        <p:spPr bwMode="auto">
          <a:xfrm>
            <a:off x="3579906" y="4722158"/>
            <a:ext cx="2642290" cy="764170"/>
          </a:xfrm>
          <a:prstGeom prst="roundRect">
            <a:avLst/>
          </a:prstGeom>
          <a:solidFill>
            <a:srgbClr val="0070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CORS improvements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" name="Rounded Rectangle 19"/>
          <p:cNvSpPr/>
          <p:nvPr/>
        </p:nvSpPr>
        <p:spPr bwMode="auto">
          <a:xfrm>
            <a:off x="6333591" y="4722155"/>
            <a:ext cx="2565374" cy="922292"/>
          </a:xfrm>
          <a:prstGeom prst="roundRect">
            <a:avLst/>
          </a:prstGeom>
          <a:solidFill>
            <a:srgbClr val="0070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353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Project templates</a:t>
            </a:r>
            <a:endParaRPr kumimoji="0" lang="en-US" sz="2353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" name="Rounded Rectangle 20"/>
          <p:cNvSpPr/>
          <p:nvPr/>
        </p:nvSpPr>
        <p:spPr bwMode="auto">
          <a:xfrm>
            <a:off x="3632200" y="5510172"/>
            <a:ext cx="2582502" cy="811227"/>
          </a:xfrm>
          <a:prstGeom prst="roundRect">
            <a:avLst/>
          </a:prstGeom>
          <a:solidFill>
            <a:srgbClr val="0070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353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Response compression</a:t>
            </a:r>
            <a:endParaRPr kumimoji="0" lang="en-US" sz="2353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2" name="Rounded Rectangle 21"/>
          <p:cNvSpPr/>
          <p:nvPr/>
        </p:nvSpPr>
        <p:spPr bwMode="auto">
          <a:xfrm>
            <a:off x="9017854" y="4687966"/>
            <a:ext cx="2075143" cy="922292"/>
          </a:xfrm>
          <a:prstGeom prst="roundRect">
            <a:avLst/>
          </a:prstGeom>
          <a:solidFill>
            <a:srgbClr val="0070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353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Validation performance</a:t>
            </a:r>
            <a:endParaRPr kumimoji="0" lang="en-US" sz="2353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3" name="Rounded Rectangle 22"/>
          <p:cNvSpPr/>
          <p:nvPr/>
        </p:nvSpPr>
        <p:spPr bwMode="auto">
          <a:xfrm>
            <a:off x="6467529" y="5799382"/>
            <a:ext cx="4625468" cy="522017"/>
          </a:xfrm>
          <a:prstGeom prst="roundRect">
            <a:avLst/>
          </a:prstGeom>
          <a:solidFill>
            <a:srgbClr val="0070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353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HTTP Client performance</a:t>
            </a:r>
            <a:endParaRPr kumimoji="0" lang="en-US" sz="2353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1E5A4F5-F49E-498C-BFE7-60A89D703028}"/>
              </a:ext>
            </a:extLst>
          </p:cNvPr>
          <p:cNvSpPr/>
          <p:nvPr/>
        </p:nvSpPr>
        <p:spPr>
          <a:xfrm>
            <a:off x="2106706" y="6345243"/>
            <a:ext cx="79785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https://docs.microsoft.com/en-us/aspnet/core/release-notes/aspnetcore-2.2</a:t>
            </a:r>
            <a:r>
              <a:rPr lang="en-US" dirty="0"/>
              <a:t> </a:t>
            </a:r>
          </a:p>
        </p:txBody>
      </p:sp>
      <p:sp>
        <p:nvSpPr>
          <p:cNvPr id="24" name="Rounded Rectangle 26">
            <a:extLst>
              <a:ext uri="{FF2B5EF4-FFF2-40B4-BE49-F238E27FC236}">
                <a16:creationId xmlns:a16="http://schemas.microsoft.com/office/drawing/2014/main" id="{B9A3993A-FB61-4693-9B19-0819B2B3BDE8}"/>
              </a:ext>
            </a:extLst>
          </p:cNvPr>
          <p:cNvSpPr/>
          <p:nvPr/>
        </p:nvSpPr>
        <p:spPr bwMode="auto">
          <a:xfrm>
            <a:off x="2337161" y="2767538"/>
            <a:ext cx="5629475" cy="1525160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rgbClr val="B6DF89"/>
              </a:gs>
              <a:gs pos="83000">
                <a:srgbClr val="DDF0C8"/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noFill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36145" marR="0" lvl="0" indent="-336145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353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Segoe UI" pitchFamily="34" charset="0"/>
                <a:cs typeface="Segoe UI" pitchFamily="34" charset="0"/>
              </a:rPr>
              <a:t>Improved Open API (Swagger) support</a:t>
            </a:r>
          </a:p>
          <a:p>
            <a:pPr marL="336145" marR="0" lvl="0" indent="-336145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353" kern="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Use </a:t>
            </a:r>
            <a:r>
              <a:rPr lang="en-US" sz="2353" kern="0" dirty="0" err="1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DefaultApiConventions</a:t>
            </a:r>
            <a:r>
              <a:rPr lang="en-US" sz="2353" kern="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 </a:t>
            </a:r>
          </a:p>
          <a:p>
            <a:pPr marL="336145" marR="0" lvl="0" indent="-336145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353" kern="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Define HTTP responses </a:t>
            </a:r>
            <a:endParaRPr kumimoji="0" lang="en-US" sz="2353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Segoe UI" pitchFamily="34" charset="0"/>
              <a:cs typeface="Segoe UI" pitchFamily="34" charset="0"/>
            </a:endParaRPr>
          </a:p>
          <a:p>
            <a:pPr marL="336145" marR="0" lvl="0" indent="-336145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353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9242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571750" y="289955"/>
            <a:ext cx="6684113" cy="899537"/>
          </a:xfrm>
        </p:spPr>
        <p:txBody>
          <a:bodyPr>
            <a:normAutofit fontScale="90000"/>
          </a:bodyPr>
          <a:lstStyle/>
          <a:p>
            <a:r>
              <a:rPr lang="en-US" dirty="0"/>
              <a:t>ASP.NET Core 2.2: What’s New?</a:t>
            </a:r>
          </a:p>
        </p:txBody>
      </p:sp>
      <p:sp>
        <p:nvSpPr>
          <p:cNvPr id="5" name="Rounded Rectangle 4"/>
          <p:cNvSpPr/>
          <p:nvPr/>
        </p:nvSpPr>
        <p:spPr bwMode="auto">
          <a:xfrm>
            <a:off x="1397804" y="1183608"/>
            <a:ext cx="2385462" cy="1744130"/>
          </a:xfrm>
          <a:prstGeom prst="roundRect">
            <a:avLst/>
          </a:prstGeom>
          <a:solidFill>
            <a:srgbClr val="0070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</a:t>
            </a:r>
            <a:endParaRPr lang="en-US" sz="2400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lvl="0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Open API Analyzers &amp; Conventions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Rounded Rectangle 6"/>
          <p:cNvSpPr/>
          <p:nvPr/>
        </p:nvSpPr>
        <p:spPr bwMode="auto">
          <a:xfrm>
            <a:off x="3892549" y="1183608"/>
            <a:ext cx="1622425" cy="1744130"/>
          </a:xfrm>
          <a:prstGeom prst="roundRect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</a:t>
            </a:r>
            <a:endParaRPr lang="en-US" sz="2400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lvl="0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Problem details support</a:t>
            </a:r>
          </a:p>
        </p:txBody>
      </p:sp>
      <p:sp>
        <p:nvSpPr>
          <p:cNvPr id="8" name="Rounded Rectangle 7"/>
          <p:cNvSpPr/>
          <p:nvPr/>
        </p:nvSpPr>
        <p:spPr bwMode="auto">
          <a:xfrm>
            <a:off x="5639809" y="1183607"/>
            <a:ext cx="2374638" cy="1744130"/>
          </a:xfrm>
          <a:prstGeom prst="roundRect">
            <a:avLst/>
          </a:prstGeom>
          <a:solidFill>
            <a:srgbClr val="0070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</a:t>
            </a:r>
            <a:endParaRPr lang="en-US" sz="2745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lvl="0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745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Endpoint Routing</a:t>
            </a:r>
            <a:endParaRPr kumimoji="0" lang="en-US" sz="2745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Rounded Rectangle 8"/>
          <p:cNvSpPr/>
          <p:nvPr/>
        </p:nvSpPr>
        <p:spPr bwMode="auto">
          <a:xfrm>
            <a:off x="8145928" y="1183607"/>
            <a:ext cx="2459365" cy="1744130"/>
          </a:xfrm>
          <a:prstGeom prst="roundRect">
            <a:avLst/>
          </a:prstGeom>
          <a:solidFill>
            <a:srgbClr val="0070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</a:t>
            </a:r>
            <a:endParaRPr lang="en-US" sz="4000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lvl="0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40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Health checks</a:t>
            </a:r>
            <a:endParaRPr kumimoji="0" lang="en-US" sz="60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Rounded Rectangle 9"/>
          <p:cNvSpPr/>
          <p:nvPr/>
        </p:nvSpPr>
        <p:spPr bwMode="auto">
          <a:xfrm>
            <a:off x="1397804" y="3200067"/>
            <a:ext cx="2642290" cy="1215573"/>
          </a:xfrm>
          <a:prstGeom prst="roundRect">
            <a:avLst/>
          </a:prstGeom>
          <a:solidFill>
            <a:srgbClr val="0070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353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lvl="0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353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HTTP/2 in Kestrel</a:t>
            </a:r>
            <a:endParaRPr kumimoji="0" lang="en-US" sz="2353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Rounded Rectangle 10"/>
          <p:cNvSpPr/>
          <p:nvPr/>
        </p:nvSpPr>
        <p:spPr bwMode="auto">
          <a:xfrm>
            <a:off x="4231342" y="3200067"/>
            <a:ext cx="3735294" cy="1215573"/>
          </a:xfrm>
          <a:prstGeom prst="roundRect">
            <a:avLst/>
          </a:prstGeom>
          <a:solidFill>
            <a:srgbClr val="0070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2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Kestrel configuration</a:t>
            </a:r>
            <a:endParaRPr kumimoji="0" lang="en-US" sz="5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Rounded Rectangle 12"/>
          <p:cNvSpPr/>
          <p:nvPr/>
        </p:nvSpPr>
        <p:spPr bwMode="auto">
          <a:xfrm>
            <a:off x="8098118" y="3182971"/>
            <a:ext cx="2696077" cy="1215573"/>
          </a:xfrm>
          <a:prstGeom prst="roundRect">
            <a:avLst/>
          </a:prstGeom>
          <a:solidFill>
            <a:srgbClr val="0070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353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IIS in-process hosting</a:t>
            </a:r>
            <a:endParaRPr kumimoji="0" lang="en-US" sz="2353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Rounded Rectangle 13"/>
          <p:cNvSpPr/>
          <p:nvPr/>
        </p:nvSpPr>
        <p:spPr bwMode="auto">
          <a:xfrm>
            <a:off x="1099003" y="4722158"/>
            <a:ext cx="2240699" cy="1385564"/>
          </a:xfrm>
          <a:prstGeom prst="roundRect">
            <a:avLst/>
          </a:prstGeom>
          <a:solidFill>
            <a:srgbClr val="0070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353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SignalR </a:t>
            </a:r>
          </a:p>
          <a:p>
            <a:pPr lvl="0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353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Java </a:t>
            </a:r>
          </a:p>
          <a:p>
            <a:pPr lvl="0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353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client</a:t>
            </a:r>
            <a:endParaRPr kumimoji="0" lang="en-US" sz="2353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Rounded Rectangle 18"/>
          <p:cNvSpPr/>
          <p:nvPr/>
        </p:nvSpPr>
        <p:spPr bwMode="auto">
          <a:xfrm>
            <a:off x="3579906" y="4722158"/>
            <a:ext cx="2642290" cy="764170"/>
          </a:xfrm>
          <a:prstGeom prst="roundRect">
            <a:avLst/>
          </a:prstGeom>
          <a:solidFill>
            <a:srgbClr val="0070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CORS improvements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" name="Rounded Rectangle 19"/>
          <p:cNvSpPr/>
          <p:nvPr/>
        </p:nvSpPr>
        <p:spPr bwMode="auto">
          <a:xfrm>
            <a:off x="6333591" y="4722155"/>
            <a:ext cx="2565374" cy="922292"/>
          </a:xfrm>
          <a:prstGeom prst="roundRect">
            <a:avLst/>
          </a:prstGeom>
          <a:solidFill>
            <a:srgbClr val="0070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353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Project templates</a:t>
            </a:r>
            <a:endParaRPr kumimoji="0" lang="en-US" sz="2353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" name="Rounded Rectangle 20"/>
          <p:cNvSpPr/>
          <p:nvPr/>
        </p:nvSpPr>
        <p:spPr bwMode="auto">
          <a:xfrm>
            <a:off x="3632200" y="5510172"/>
            <a:ext cx="2582502" cy="811227"/>
          </a:xfrm>
          <a:prstGeom prst="roundRect">
            <a:avLst/>
          </a:prstGeom>
          <a:solidFill>
            <a:srgbClr val="0070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353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Response compression</a:t>
            </a:r>
            <a:endParaRPr kumimoji="0" lang="en-US" sz="2353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2" name="Rounded Rectangle 21"/>
          <p:cNvSpPr/>
          <p:nvPr/>
        </p:nvSpPr>
        <p:spPr bwMode="auto">
          <a:xfrm>
            <a:off x="9017854" y="4687966"/>
            <a:ext cx="2075143" cy="922292"/>
          </a:xfrm>
          <a:prstGeom prst="roundRect">
            <a:avLst/>
          </a:prstGeom>
          <a:solidFill>
            <a:srgbClr val="0070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353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Validation performance</a:t>
            </a:r>
            <a:endParaRPr kumimoji="0" lang="en-US" sz="2353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3" name="Rounded Rectangle 22"/>
          <p:cNvSpPr/>
          <p:nvPr/>
        </p:nvSpPr>
        <p:spPr bwMode="auto">
          <a:xfrm>
            <a:off x="6467529" y="5799382"/>
            <a:ext cx="4625468" cy="522017"/>
          </a:xfrm>
          <a:prstGeom prst="roundRect">
            <a:avLst/>
          </a:prstGeom>
          <a:solidFill>
            <a:srgbClr val="0070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353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HTTP Client performance</a:t>
            </a:r>
            <a:endParaRPr kumimoji="0" lang="en-US" sz="2353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1E5A4F5-F49E-498C-BFE7-60A89D703028}"/>
              </a:ext>
            </a:extLst>
          </p:cNvPr>
          <p:cNvSpPr/>
          <p:nvPr/>
        </p:nvSpPr>
        <p:spPr>
          <a:xfrm>
            <a:off x="2106706" y="6345243"/>
            <a:ext cx="79785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https://docs.microsoft.com/en-us/aspnet/core/release-notes/aspnetcore-2.2</a:t>
            </a:r>
            <a:r>
              <a:rPr lang="en-US" dirty="0"/>
              <a:t> </a:t>
            </a:r>
          </a:p>
        </p:txBody>
      </p:sp>
      <p:sp>
        <p:nvSpPr>
          <p:cNvPr id="17" name="Rounded Rectangle 26">
            <a:extLst>
              <a:ext uri="{FF2B5EF4-FFF2-40B4-BE49-F238E27FC236}">
                <a16:creationId xmlns:a16="http://schemas.microsoft.com/office/drawing/2014/main" id="{D4DC19D5-5492-46E6-AE35-AAE95AAD43ED}"/>
              </a:ext>
            </a:extLst>
          </p:cNvPr>
          <p:cNvSpPr/>
          <p:nvPr/>
        </p:nvSpPr>
        <p:spPr bwMode="auto">
          <a:xfrm>
            <a:off x="3458591" y="2727882"/>
            <a:ext cx="5629475" cy="1532968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rgbClr val="B6DF89"/>
              </a:gs>
              <a:gs pos="83000">
                <a:srgbClr val="DDF0C8"/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noFill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36145" marR="0" lvl="0" indent="-336145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353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Segoe UI" pitchFamily="34" charset="0"/>
                <a:cs typeface="Segoe UI" pitchFamily="34" charset="0"/>
              </a:rPr>
              <a:t>Improved </a:t>
            </a:r>
            <a:r>
              <a:rPr kumimoji="0" lang="en-US" sz="2353" b="0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Segoe UI" pitchFamily="34" charset="0"/>
                <a:cs typeface="Segoe UI" pitchFamily="34" charset="0"/>
              </a:rPr>
              <a:t>ProblemDetails</a:t>
            </a:r>
            <a:r>
              <a:rPr kumimoji="0" lang="en-US" sz="2353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Segoe UI" pitchFamily="34" charset="0"/>
                <a:cs typeface="Segoe UI" pitchFamily="34" charset="0"/>
              </a:rPr>
              <a:t> support</a:t>
            </a:r>
          </a:p>
          <a:p>
            <a:pPr marL="336145" marR="0" lvl="0" indent="-336145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353" kern="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Return </a:t>
            </a:r>
            <a:r>
              <a:rPr lang="en-US" sz="2353" kern="0" dirty="0" err="1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ProblemDetails</a:t>
            </a:r>
            <a:r>
              <a:rPr lang="en-US" sz="2353" kern="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 for 4xx errors</a:t>
            </a:r>
          </a:p>
          <a:p>
            <a:pPr marL="336145" marR="0" lvl="0" indent="-336145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353" kern="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Used with [</a:t>
            </a:r>
            <a:r>
              <a:rPr lang="en-US" sz="2353" kern="0" dirty="0" err="1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ApiController</a:t>
            </a:r>
            <a:r>
              <a:rPr lang="en-US" sz="2353" kern="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] attribute </a:t>
            </a:r>
            <a:endParaRPr kumimoji="0" lang="en-US" sz="2353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Segoe UI" pitchFamily="34" charset="0"/>
              <a:cs typeface="Segoe UI" pitchFamily="34" charset="0"/>
            </a:endParaRPr>
          </a:p>
          <a:p>
            <a:pPr marL="336145" marR="0" lvl="0" indent="-336145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353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1980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571750" y="289955"/>
            <a:ext cx="6684113" cy="899537"/>
          </a:xfrm>
        </p:spPr>
        <p:txBody>
          <a:bodyPr>
            <a:normAutofit fontScale="90000"/>
          </a:bodyPr>
          <a:lstStyle/>
          <a:p>
            <a:r>
              <a:rPr lang="en-US" dirty="0"/>
              <a:t>ASP.NET Core 2.2: What’s New?</a:t>
            </a:r>
          </a:p>
        </p:txBody>
      </p:sp>
      <p:sp>
        <p:nvSpPr>
          <p:cNvPr id="5" name="Rounded Rectangle 4"/>
          <p:cNvSpPr/>
          <p:nvPr/>
        </p:nvSpPr>
        <p:spPr bwMode="auto">
          <a:xfrm>
            <a:off x="1397804" y="1183608"/>
            <a:ext cx="2385462" cy="1744130"/>
          </a:xfrm>
          <a:prstGeom prst="roundRect">
            <a:avLst/>
          </a:prstGeom>
          <a:solidFill>
            <a:srgbClr val="0070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</a:t>
            </a:r>
            <a:endParaRPr lang="en-US" sz="2400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lvl="0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Open API Analyzers &amp; Conventions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Rounded Rectangle 6"/>
          <p:cNvSpPr/>
          <p:nvPr/>
        </p:nvSpPr>
        <p:spPr bwMode="auto">
          <a:xfrm>
            <a:off x="3892549" y="1183608"/>
            <a:ext cx="1622425" cy="1744130"/>
          </a:xfrm>
          <a:prstGeom prst="roundRect">
            <a:avLst/>
          </a:prstGeom>
          <a:solidFill>
            <a:srgbClr val="0070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</a:t>
            </a:r>
            <a:endParaRPr lang="en-US" sz="2400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lvl="0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Problem details support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ounded Rectangle 7"/>
          <p:cNvSpPr/>
          <p:nvPr/>
        </p:nvSpPr>
        <p:spPr bwMode="auto">
          <a:xfrm>
            <a:off x="5639809" y="1183607"/>
            <a:ext cx="2374638" cy="1744130"/>
          </a:xfrm>
          <a:prstGeom prst="roundRect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</a:t>
            </a:r>
            <a:endParaRPr lang="en-US" sz="2745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lvl="0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745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Endpoint Routing</a:t>
            </a:r>
          </a:p>
        </p:txBody>
      </p:sp>
      <p:sp>
        <p:nvSpPr>
          <p:cNvPr id="9" name="Rounded Rectangle 8"/>
          <p:cNvSpPr/>
          <p:nvPr/>
        </p:nvSpPr>
        <p:spPr bwMode="auto">
          <a:xfrm>
            <a:off x="8145928" y="1183607"/>
            <a:ext cx="2459365" cy="1744130"/>
          </a:xfrm>
          <a:prstGeom prst="roundRect">
            <a:avLst/>
          </a:prstGeom>
          <a:solidFill>
            <a:srgbClr val="0070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</a:t>
            </a:r>
            <a:endParaRPr lang="en-US" sz="4000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lvl="0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40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Health checks</a:t>
            </a:r>
            <a:endParaRPr kumimoji="0" lang="en-US" sz="60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Rounded Rectangle 9"/>
          <p:cNvSpPr/>
          <p:nvPr/>
        </p:nvSpPr>
        <p:spPr bwMode="auto">
          <a:xfrm>
            <a:off x="1397804" y="3200067"/>
            <a:ext cx="2642290" cy="1215573"/>
          </a:xfrm>
          <a:prstGeom prst="roundRect">
            <a:avLst/>
          </a:prstGeom>
          <a:solidFill>
            <a:srgbClr val="0070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353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lvl="0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353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HTTP/2 in Kestrel</a:t>
            </a:r>
            <a:endParaRPr kumimoji="0" lang="en-US" sz="2353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Rounded Rectangle 10"/>
          <p:cNvSpPr/>
          <p:nvPr/>
        </p:nvSpPr>
        <p:spPr bwMode="auto">
          <a:xfrm>
            <a:off x="4231342" y="3200067"/>
            <a:ext cx="3735294" cy="1215573"/>
          </a:xfrm>
          <a:prstGeom prst="roundRect">
            <a:avLst/>
          </a:prstGeom>
          <a:solidFill>
            <a:srgbClr val="0070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2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Kestrel configuration</a:t>
            </a:r>
            <a:endParaRPr kumimoji="0" lang="en-US" sz="5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Rounded Rectangle 12"/>
          <p:cNvSpPr/>
          <p:nvPr/>
        </p:nvSpPr>
        <p:spPr bwMode="auto">
          <a:xfrm>
            <a:off x="8098118" y="3182971"/>
            <a:ext cx="2696077" cy="1215573"/>
          </a:xfrm>
          <a:prstGeom prst="roundRect">
            <a:avLst/>
          </a:prstGeom>
          <a:solidFill>
            <a:srgbClr val="0070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353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IIS in-process hosting</a:t>
            </a:r>
            <a:endParaRPr kumimoji="0" lang="en-US" sz="2353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Rounded Rectangle 13"/>
          <p:cNvSpPr/>
          <p:nvPr/>
        </p:nvSpPr>
        <p:spPr bwMode="auto">
          <a:xfrm>
            <a:off x="1099003" y="4722158"/>
            <a:ext cx="2240699" cy="1385564"/>
          </a:xfrm>
          <a:prstGeom prst="roundRect">
            <a:avLst/>
          </a:prstGeom>
          <a:solidFill>
            <a:srgbClr val="0070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353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SignalR </a:t>
            </a:r>
          </a:p>
          <a:p>
            <a:pPr lvl="0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353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Java </a:t>
            </a:r>
          </a:p>
          <a:p>
            <a:pPr lvl="0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353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client</a:t>
            </a:r>
            <a:endParaRPr kumimoji="0" lang="en-US" sz="2353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Rounded Rectangle 18"/>
          <p:cNvSpPr/>
          <p:nvPr/>
        </p:nvSpPr>
        <p:spPr bwMode="auto">
          <a:xfrm>
            <a:off x="3579906" y="4722158"/>
            <a:ext cx="2642290" cy="764170"/>
          </a:xfrm>
          <a:prstGeom prst="roundRect">
            <a:avLst/>
          </a:prstGeom>
          <a:solidFill>
            <a:srgbClr val="0070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CORS improvements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" name="Rounded Rectangle 19"/>
          <p:cNvSpPr/>
          <p:nvPr/>
        </p:nvSpPr>
        <p:spPr bwMode="auto">
          <a:xfrm>
            <a:off x="6333591" y="4722155"/>
            <a:ext cx="2565374" cy="922292"/>
          </a:xfrm>
          <a:prstGeom prst="roundRect">
            <a:avLst/>
          </a:prstGeom>
          <a:solidFill>
            <a:srgbClr val="0070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353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Project templates</a:t>
            </a:r>
            <a:endParaRPr kumimoji="0" lang="en-US" sz="2353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" name="Rounded Rectangle 20"/>
          <p:cNvSpPr/>
          <p:nvPr/>
        </p:nvSpPr>
        <p:spPr bwMode="auto">
          <a:xfrm>
            <a:off x="3632200" y="5510172"/>
            <a:ext cx="2582502" cy="811227"/>
          </a:xfrm>
          <a:prstGeom prst="roundRect">
            <a:avLst/>
          </a:prstGeom>
          <a:solidFill>
            <a:srgbClr val="0070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353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Response compression</a:t>
            </a:r>
            <a:endParaRPr kumimoji="0" lang="en-US" sz="2353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2" name="Rounded Rectangle 21"/>
          <p:cNvSpPr/>
          <p:nvPr/>
        </p:nvSpPr>
        <p:spPr bwMode="auto">
          <a:xfrm>
            <a:off x="9017854" y="4687966"/>
            <a:ext cx="2075143" cy="922292"/>
          </a:xfrm>
          <a:prstGeom prst="roundRect">
            <a:avLst/>
          </a:prstGeom>
          <a:solidFill>
            <a:srgbClr val="0070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353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Validation performance</a:t>
            </a:r>
            <a:endParaRPr kumimoji="0" lang="en-US" sz="2353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3" name="Rounded Rectangle 22"/>
          <p:cNvSpPr/>
          <p:nvPr/>
        </p:nvSpPr>
        <p:spPr bwMode="auto">
          <a:xfrm>
            <a:off x="6467529" y="5799382"/>
            <a:ext cx="4625468" cy="522017"/>
          </a:xfrm>
          <a:prstGeom prst="roundRect">
            <a:avLst/>
          </a:prstGeom>
          <a:solidFill>
            <a:srgbClr val="0070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353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HTTP Client performance</a:t>
            </a:r>
            <a:endParaRPr kumimoji="0" lang="en-US" sz="2353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1E5A4F5-F49E-498C-BFE7-60A89D703028}"/>
              </a:ext>
            </a:extLst>
          </p:cNvPr>
          <p:cNvSpPr/>
          <p:nvPr/>
        </p:nvSpPr>
        <p:spPr>
          <a:xfrm>
            <a:off x="2106706" y="6345243"/>
            <a:ext cx="79785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https://docs.microsoft.com/en-us/aspnet/core/release-notes/aspnetcore-2.2</a:t>
            </a:r>
            <a:r>
              <a:rPr lang="en-US" dirty="0"/>
              <a:t> </a:t>
            </a:r>
          </a:p>
        </p:txBody>
      </p:sp>
      <p:sp>
        <p:nvSpPr>
          <p:cNvPr id="17" name="Rounded Rectangle 26">
            <a:extLst>
              <a:ext uri="{FF2B5EF4-FFF2-40B4-BE49-F238E27FC236}">
                <a16:creationId xmlns:a16="http://schemas.microsoft.com/office/drawing/2014/main" id="{29DCBD96-3DE2-4FD0-BCB6-F0FB964D18E7}"/>
              </a:ext>
            </a:extLst>
          </p:cNvPr>
          <p:cNvSpPr/>
          <p:nvPr/>
        </p:nvSpPr>
        <p:spPr bwMode="auto">
          <a:xfrm>
            <a:off x="3746135" y="2690537"/>
            <a:ext cx="5629475" cy="1638037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rgbClr val="B6DF89"/>
              </a:gs>
              <a:gs pos="83000">
                <a:srgbClr val="DDF0C8"/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noFill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36145" marR="0" lvl="0" indent="-336145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353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Segoe UI" pitchFamily="34" charset="0"/>
                <a:cs typeface="Segoe UI" pitchFamily="34" charset="0"/>
              </a:rPr>
              <a:t>Improved request dispatch</a:t>
            </a:r>
          </a:p>
          <a:p>
            <a:pPr marL="336145" marR="0" lvl="0" indent="-336145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353" kern="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New link generation API members</a:t>
            </a:r>
          </a:p>
          <a:p>
            <a:pPr marL="336145" marR="0" lvl="0" indent="-336145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353" kern="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Route parameter transformers </a:t>
            </a:r>
          </a:p>
          <a:p>
            <a:pPr marL="336145" marR="0" lvl="0" indent="-336145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353" kern="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Performance Improvements  </a:t>
            </a:r>
            <a:endParaRPr kumimoji="0" lang="en-US" sz="2353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Segoe UI" pitchFamily="34" charset="0"/>
              <a:cs typeface="Segoe UI" pitchFamily="34" charset="0"/>
            </a:endParaRPr>
          </a:p>
          <a:p>
            <a:pPr marL="336145" marR="0" lvl="0" indent="-336145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353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6768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8BBD58A-FC6A-4D98-8ABB-8C6B574E42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364" y="1421070"/>
            <a:ext cx="9068617" cy="5308164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63854" y="103924"/>
            <a:ext cx="11079822" cy="1325563"/>
          </a:xfrm>
        </p:spPr>
        <p:txBody>
          <a:bodyPr/>
          <a:lstStyle/>
          <a:p>
            <a:r>
              <a:rPr lang="en-US" dirty="0"/>
              <a:t>.NET for Cross-Platform Dev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63854" y="1030107"/>
            <a:ext cx="5191727" cy="511256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1600" dirty="0">
                <a:solidFill>
                  <a:schemeClr val="tx1">
                    <a:lumMod val="20000"/>
                    <a:lumOff val="80000"/>
                  </a:schemeClr>
                </a:solidFill>
              </a:rPr>
              <a:t>.NET Info + Download: </a:t>
            </a:r>
            <a:r>
              <a:rPr lang="en-US" sz="1600" dirty="0">
                <a:solidFill>
                  <a:schemeClr val="tx1">
                    <a:lumMod val="20000"/>
                    <a:lumOff val="80000"/>
                  </a:schemeClr>
                </a:solidFill>
                <a:hlinkClick r:id="rId4"/>
              </a:rPr>
              <a:t>https://dotnet.microsoft.com/</a:t>
            </a:r>
            <a:r>
              <a:rPr lang="en-US" sz="1600" dirty="0">
                <a:solidFill>
                  <a:schemeClr val="tx1">
                    <a:lumMod val="20000"/>
                    <a:lumOff val="80000"/>
                  </a:schemeClr>
                </a:solidFill>
              </a:rPr>
              <a:t> </a:t>
            </a:r>
            <a:endParaRPr lang="en-US" sz="1765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5E85589-CE27-4D5D-99F9-8FDB320C007A}"/>
              </a:ext>
            </a:extLst>
          </p:cNvPr>
          <p:cNvSpPr/>
          <p:nvPr/>
        </p:nvSpPr>
        <p:spPr>
          <a:xfrm>
            <a:off x="950259" y="4703483"/>
            <a:ext cx="5707529" cy="992094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91597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571750" y="289955"/>
            <a:ext cx="6684113" cy="899537"/>
          </a:xfrm>
        </p:spPr>
        <p:txBody>
          <a:bodyPr>
            <a:normAutofit fontScale="90000"/>
          </a:bodyPr>
          <a:lstStyle/>
          <a:p>
            <a:r>
              <a:rPr lang="en-US" dirty="0"/>
              <a:t>ASP.NET Core 2.2: What’s New?</a:t>
            </a:r>
          </a:p>
        </p:txBody>
      </p:sp>
      <p:sp>
        <p:nvSpPr>
          <p:cNvPr id="5" name="Rounded Rectangle 4"/>
          <p:cNvSpPr/>
          <p:nvPr/>
        </p:nvSpPr>
        <p:spPr bwMode="auto">
          <a:xfrm>
            <a:off x="1397804" y="1183608"/>
            <a:ext cx="2385462" cy="1744130"/>
          </a:xfrm>
          <a:prstGeom prst="roundRect">
            <a:avLst/>
          </a:prstGeom>
          <a:solidFill>
            <a:srgbClr val="0070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</a:t>
            </a:r>
            <a:endParaRPr lang="en-US" sz="2400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lvl="0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Open API Analyzers &amp; Conventions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Rounded Rectangle 6"/>
          <p:cNvSpPr/>
          <p:nvPr/>
        </p:nvSpPr>
        <p:spPr bwMode="auto">
          <a:xfrm>
            <a:off x="3892549" y="1183608"/>
            <a:ext cx="1622425" cy="1744130"/>
          </a:xfrm>
          <a:prstGeom prst="roundRect">
            <a:avLst/>
          </a:prstGeom>
          <a:solidFill>
            <a:srgbClr val="0070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</a:t>
            </a:r>
            <a:endParaRPr lang="en-US" sz="2400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lvl="0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Problem details support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ounded Rectangle 7"/>
          <p:cNvSpPr/>
          <p:nvPr/>
        </p:nvSpPr>
        <p:spPr bwMode="auto">
          <a:xfrm>
            <a:off x="5639809" y="1183607"/>
            <a:ext cx="2374638" cy="1744130"/>
          </a:xfrm>
          <a:prstGeom prst="roundRect">
            <a:avLst/>
          </a:prstGeom>
          <a:solidFill>
            <a:srgbClr val="0070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</a:t>
            </a:r>
            <a:endParaRPr lang="en-US" sz="2745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lvl="0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745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Endpoint Routing</a:t>
            </a:r>
            <a:endParaRPr kumimoji="0" lang="en-US" sz="2745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Rounded Rectangle 8"/>
          <p:cNvSpPr/>
          <p:nvPr/>
        </p:nvSpPr>
        <p:spPr bwMode="auto">
          <a:xfrm>
            <a:off x="8145928" y="1183607"/>
            <a:ext cx="2459365" cy="1744130"/>
          </a:xfrm>
          <a:prstGeom prst="roundRect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</a:t>
            </a:r>
            <a:endParaRPr lang="en-US" sz="4000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lvl="0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40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Health checks</a:t>
            </a:r>
            <a:endParaRPr lang="en-US" sz="6000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Rounded Rectangle 9"/>
          <p:cNvSpPr/>
          <p:nvPr/>
        </p:nvSpPr>
        <p:spPr bwMode="auto">
          <a:xfrm>
            <a:off x="1397804" y="3200067"/>
            <a:ext cx="2642290" cy="1215573"/>
          </a:xfrm>
          <a:prstGeom prst="roundRect">
            <a:avLst/>
          </a:prstGeom>
          <a:solidFill>
            <a:srgbClr val="0070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353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lvl="0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353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HTTP/2 in Kestrel</a:t>
            </a:r>
            <a:endParaRPr kumimoji="0" lang="en-US" sz="2353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Rounded Rectangle 10"/>
          <p:cNvSpPr/>
          <p:nvPr/>
        </p:nvSpPr>
        <p:spPr bwMode="auto">
          <a:xfrm>
            <a:off x="4231342" y="3200067"/>
            <a:ext cx="3735294" cy="1215573"/>
          </a:xfrm>
          <a:prstGeom prst="roundRect">
            <a:avLst/>
          </a:prstGeom>
          <a:solidFill>
            <a:srgbClr val="0070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2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Kestrel configuration</a:t>
            </a:r>
            <a:endParaRPr kumimoji="0" lang="en-US" sz="5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Rounded Rectangle 12"/>
          <p:cNvSpPr/>
          <p:nvPr/>
        </p:nvSpPr>
        <p:spPr bwMode="auto">
          <a:xfrm>
            <a:off x="8098118" y="3182971"/>
            <a:ext cx="2696077" cy="1215573"/>
          </a:xfrm>
          <a:prstGeom prst="roundRect">
            <a:avLst/>
          </a:prstGeom>
          <a:solidFill>
            <a:srgbClr val="0070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353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IIS in-process hosting</a:t>
            </a:r>
            <a:endParaRPr kumimoji="0" lang="en-US" sz="2353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Rounded Rectangle 13"/>
          <p:cNvSpPr/>
          <p:nvPr/>
        </p:nvSpPr>
        <p:spPr bwMode="auto">
          <a:xfrm>
            <a:off x="1099003" y="4722158"/>
            <a:ext cx="2240699" cy="1385564"/>
          </a:xfrm>
          <a:prstGeom prst="roundRect">
            <a:avLst/>
          </a:prstGeom>
          <a:solidFill>
            <a:srgbClr val="0070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353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SignalR </a:t>
            </a:r>
          </a:p>
          <a:p>
            <a:pPr lvl="0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353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Java </a:t>
            </a:r>
          </a:p>
          <a:p>
            <a:pPr lvl="0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353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client</a:t>
            </a:r>
            <a:endParaRPr kumimoji="0" lang="en-US" sz="2353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Rounded Rectangle 18"/>
          <p:cNvSpPr/>
          <p:nvPr/>
        </p:nvSpPr>
        <p:spPr bwMode="auto">
          <a:xfrm>
            <a:off x="3579906" y="4722158"/>
            <a:ext cx="2642290" cy="764170"/>
          </a:xfrm>
          <a:prstGeom prst="roundRect">
            <a:avLst/>
          </a:prstGeom>
          <a:solidFill>
            <a:srgbClr val="0070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CORS improvements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" name="Rounded Rectangle 19"/>
          <p:cNvSpPr/>
          <p:nvPr/>
        </p:nvSpPr>
        <p:spPr bwMode="auto">
          <a:xfrm>
            <a:off x="6333591" y="4722155"/>
            <a:ext cx="2565374" cy="922292"/>
          </a:xfrm>
          <a:prstGeom prst="roundRect">
            <a:avLst/>
          </a:prstGeom>
          <a:solidFill>
            <a:srgbClr val="0070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353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Project templates</a:t>
            </a:r>
            <a:endParaRPr kumimoji="0" lang="en-US" sz="2353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" name="Rounded Rectangle 20"/>
          <p:cNvSpPr/>
          <p:nvPr/>
        </p:nvSpPr>
        <p:spPr bwMode="auto">
          <a:xfrm>
            <a:off x="3632200" y="5510172"/>
            <a:ext cx="2582502" cy="811227"/>
          </a:xfrm>
          <a:prstGeom prst="roundRect">
            <a:avLst/>
          </a:prstGeom>
          <a:solidFill>
            <a:srgbClr val="0070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353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Response compression</a:t>
            </a:r>
            <a:endParaRPr kumimoji="0" lang="en-US" sz="2353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2" name="Rounded Rectangle 21"/>
          <p:cNvSpPr/>
          <p:nvPr/>
        </p:nvSpPr>
        <p:spPr bwMode="auto">
          <a:xfrm>
            <a:off x="9017854" y="4687966"/>
            <a:ext cx="2075143" cy="922292"/>
          </a:xfrm>
          <a:prstGeom prst="roundRect">
            <a:avLst/>
          </a:prstGeom>
          <a:solidFill>
            <a:srgbClr val="0070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353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Validation performance</a:t>
            </a:r>
            <a:endParaRPr kumimoji="0" lang="en-US" sz="2353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3" name="Rounded Rectangle 22"/>
          <p:cNvSpPr/>
          <p:nvPr/>
        </p:nvSpPr>
        <p:spPr bwMode="auto">
          <a:xfrm>
            <a:off x="6467529" y="5799382"/>
            <a:ext cx="4625468" cy="522017"/>
          </a:xfrm>
          <a:prstGeom prst="roundRect">
            <a:avLst/>
          </a:prstGeom>
          <a:solidFill>
            <a:srgbClr val="0070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353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HTTP Client performance</a:t>
            </a:r>
            <a:endParaRPr kumimoji="0" lang="en-US" sz="2353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1E5A4F5-F49E-498C-BFE7-60A89D703028}"/>
              </a:ext>
            </a:extLst>
          </p:cNvPr>
          <p:cNvSpPr/>
          <p:nvPr/>
        </p:nvSpPr>
        <p:spPr>
          <a:xfrm>
            <a:off x="2106706" y="6345243"/>
            <a:ext cx="79785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https://docs.microsoft.com/en-us/aspnet/core/release-notes/aspnetcore-2.2</a:t>
            </a:r>
            <a:r>
              <a:rPr lang="en-US" dirty="0"/>
              <a:t> </a:t>
            </a:r>
          </a:p>
        </p:txBody>
      </p:sp>
      <p:sp>
        <p:nvSpPr>
          <p:cNvPr id="17" name="Rounded Rectangle 26">
            <a:extLst>
              <a:ext uri="{FF2B5EF4-FFF2-40B4-BE49-F238E27FC236}">
                <a16:creationId xmlns:a16="http://schemas.microsoft.com/office/drawing/2014/main" id="{57713F54-3EAE-45CE-A7E2-CB92B02D6407}"/>
              </a:ext>
            </a:extLst>
          </p:cNvPr>
          <p:cNvSpPr/>
          <p:nvPr/>
        </p:nvSpPr>
        <p:spPr bwMode="auto">
          <a:xfrm>
            <a:off x="3914747" y="2585541"/>
            <a:ext cx="5774723" cy="2275248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rgbClr val="B6DF89"/>
              </a:gs>
              <a:gs pos="83000">
                <a:srgbClr val="DDF0C8"/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noFill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36145" marR="0" lvl="0" indent="-336145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353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Segoe UI" pitchFamily="34" charset="0"/>
                <a:cs typeface="Segoe UI" pitchFamily="34" charset="0"/>
              </a:rPr>
              <a:t>Middleware for health checks</a:t>
            </a:r>
          </a:p>
          <a:p>
            <a:pPr marL="336145" marR="0" lvl="0" indent="-336145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353" kern="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Used by container orchestrator</a:t>
            </a:r>
          </a:p>
          <a:p>
            <a:pPr marL="336145" marR="0" lvl="0" indent="-336145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353" kern="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Used by load balancer</a:t>
            </a:r>
          </a:p>
          <a:p>
            <a:pPr marL="336145" marR="0" lvl="0" indent="-336145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353" kern="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Used by real-time monitoring service</a:t>
            </a:r>
          </a:p>
          <a:p>
            <a:pPr marL="336145" marR="0" lvl="0" indent="-336145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353" kern="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Verify if system is responding normally </a:t>
            </a:r>
            <a:endParaRPr kumimoji="0" lang="en-US" sz="2353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Segoe UI" pitchFamily="34" charset="0"/>
              <a:cs typeface="Segoe UI" pitchFamily="34" charset="0"/>
            </a:endParaRPr>
          </a:p>
          <a:p>
            <a:pPr marL="336145" marR="0" lvl="0" indent="-336145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353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183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571750" y="289955"/>
            <a:ext cx="6684113" cy="899537"/>
          </a:xfrm>
        </p:spPr>
        <p:txBody>
          <a:bodyPr>
            <a:normAutofit fontScale="90000"/>
          </a:bodyPr>
          <a:lstStyle/>
          <a:p>
            <a:r>
              <a:rPr lang="en-US" dirty="0"/>
              <a:t>ASP.NET Core 2.2: What’s New?</a:t>
            </a:r>
          </a:p>
        </p:txBody>
      </p:sp>
      <p:sp>
        <p:nvSpPr>
          <p:cNvPr id="5" name="Rounded Rectangle 4"/>
          <p:cNvSpPr/>
          <p:nvPr/>
        </p:nvSpPr>
        <p:spPr bwMode="auto">
          <a:xfrm>
            <a:off x="1397804" y="1183608"/>
            <a:ext cx="2385462" cy="1744130"/>
          </a:xfrm>
          <a:prstGeom prst="roundRect">
            <a:avLst/>
          </a:prstGeom>
          <a:solidFill>
            <a:srgbClr val="0070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</a:t>
            </a:r>
            <a:endParaRPr lang="en-US" sz="2400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lvl="0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Open API Analyzers &amp; Conventions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Rounded Rectangle 6"/>
          <p:cNvSpPr/>
          <p:nvPr/>
        </p:nvSpPr>
        <p:spPr bwMode="auto">
          <a:xfrm>
            <a:off x="3892549" y="1183608"/>
            <a:ext cx="1622425" cy="1744130"/>
          </a:xfrm>
          <a:prstGeom prst="roundRect">
            <a:avLst/>
          </a:prstGeom>
          <a:solidFill>
            <a:srgbClr val="0070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</a:t>
            </a:r>
            <a:endParaRPr lang="en-US" sz="2400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lvl="0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Problem details support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ounded Rectangle 7"/>
          <p:cNvSpPr/>
          <p:nvPr/>
        </p:nvSpPr>
        <p:spPr bwMode="auto">
          <a:xfrm>
            <a:off x="5639809" y="1183607"/>
            <a:ext cx="2374638" cy="1744130"/>
          </a:xfrm>
          <a:prstGeom prst="roundRect">
            <a:avLst/>
          </a:prstGeom>
          <a:solidFill>
            <a:srgbClr val="0070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</a:t>
            </a:r>
            <a:endParaRPr lang="en-US" sz="2745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lvl="0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745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Endpoint Routing</a:t>
            </a:r>
            <a:endParaRPr kumimoji="0" lang="en-US" sz="2745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Rounded Rectangle 8"/>
          <p:cNvSpPr/>
          <p:nvPr/>
        </p:nvSpPr>
        <p:spPr bwMode="auto">
          <a:xfrm>
            <a:off x="8145928" y="1183607"/>
            <a:ext cx="2459365" cy="1744130"/>
          </a:xfrm>
          <a:prstGeom prst="roundRect">
            <a:avLst/>
          </a:prstGeom>
          <a:solidFill>
            <a:srgbClr val="0070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</a:t>
            </a:r>
            <a:endParaRPr lang="en-US" sz="4000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lvl="0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40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Health checks</a:t>
            </a:r>
            <a:endParaRPr kumimoji="0" lang="en-US" sz="60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Rounded Rectangle 9"/>
          <p:cNvSpPr/>
          <p:nvPr/>
        </p:nvSpPr>
        <p:spPr bwMode="auto">
          <a:xfrm>
            <a:off x="1397804" y="3200067"/>
            <a:ext cx="2642290" cy="1215573"/>
          </a:xfrm>
          <a:prstGeom prst="roundRect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353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lvl="0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353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HTTP/2 in Kestrel</a:t>
            </a:r>
          </a:p>
        </p:txBody>
      </p:sp>
      <p:sp>
        <p:nvSpPr>
          <p:cNvPr id="11" name="Rounded Rectangle 10"/>
          <p:cNvSpPr/>
          <p:nvPr/>
        </p:nvSpPr>
        <p:spPr bwMode="auto">
          <a:xfrm>
            <a:off x="4231342" y="3200067"/>
            <a:ext cx="3735294" cy="1215573"/>
          </a:xfrm>
          <a:prstGeom prst="roundRect">
            <a:avLst/>
          </a:prstGeom>
          <a:solidFill>
            <a:srgbClr val="0070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2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Kestrel configuration</a:t>
            </a:r>
            <a:endParaRPr kumimoji="0" lang="en-US" sz="5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Rounded Rectangle 12"/>
          <p:cNvSpPr/>
          <p:nvPr/>
        </p:nvSpPr>
        <p:spPr bwMode="auto">
          <a:xfrm>
            <a:off x="8098118" y="3182971"/>
            <a:ext cx="2696077" cy="1215573"/>
          </a:xfrm>
          <a:prstGeom prst="roundRect">
            <a:avLst/>
          </a:prstGeom>
          <a:solidFill>
            <a:srgbClr val="0070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353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IIS in-process hosting</a:t>
            </a:r>
            <a:endParaRPr kumimoji="0" lang="en-US" sz="2353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Rounded Rectangle 13"/>
          <p:cNvSpPr/>
          <p:nvPr/>
        </p:nvSpPr>
        <p:spPr bwMode="auto">
          <a:xfrm>
            <a:off x="1099003" y="4722158"/>
            <a:ext cx="2240699" cy="1385564"/>
          </a:xfrm>
          <a:prstGeom prst="roundRect">
            <a:avLst/>
          </a:prstGeom>
          <a:solidFill>
            <a:srgbClr val="0070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353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SignalR </a:t>
            </a:r>
          </a:p>
          <a:p>
            <a:pPr lvl="0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353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Java </a:t>
            </a:r>
          </a:p>
          <a:p>
            <a:pPr lvl="0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353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client</a:t>
            </a:r>
            <a:endParaRPr kumimoji="0" lang="en-US" sz="2353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Rounded Rectangle 18"/>
          <p:cNvSpPr/>
          <p:nvPr/>
        </p:nvSpPr>
        <p:spPr bwMode="auto">
          <a:xfrm>
            <a:off x="3579906" y="4722158"/>
            <a:ext cx="2642290" cy="764170"/>
          </a:xfrm>
          <a:prstGeom prst="roundRect">
            <a:avLst/>
          </a:prstGeom>
          <a:solidFill>
            <a:srgbClr val="0070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CORS improvements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" name="Rounded Rectangle 19"/>
          <p:cNvSpPr/>
          <p:nvPr/>
        </p:nvSpPr>
        <p:spPr bwMode="auto">
          <a:xfrm>
            <a:off x="6333591" y="4722155"/>
            <a:ext cx="2565374" cy="922292"/>
          </a:xfrm>
          <a:prstGeom prst="roundRect">
            <a:avLst/>
          </a:prstGeom>
          <a:solidFill>
            <a:srgbClr val="0070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353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Project templates</a:t>
            </a:r>
            <a:endParaRPr kumimoji="0" lang="en-US" sz="2353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" name="Rounded Rectangle 20"/>
          <p:cNvSpPr/>
          <p:nvPr/>
        </p:nvSpPr>
        <p:spPr bwMode="auto">
          <a:xfrm>
            <a:off x="3632200" y="5510172"/>
            <a:ext cx="2582502" cy="811227"/>
          </a:xfrm>
          <a:prstGeom prst="roundRect">
            <a:avLst/>
          </a:prstGeom>
          <a:solidFill>
            <a:srgbClr val="0070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353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Response compression</a:t>
            </a:r>
            <a:endParaRPr kumimoji="0" lang="en-US" sz="2353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2" name="Rounded Rectangle 21"/>
          <p:cNvSpPr/>
          <p:nvPr/>
        </p:nvSpPr>
        <p:spPr bwMode="auto">
          <a:xfrm>
            <a:off x="9017854" y="4687966"/>
            <a:ext cx="2075143" cy="922292"/>
          </a:xfrm>
          <a:prstGeom prst="roundRect">
            <a:avLst/>
          </a:prstGeom>
          <a:solidFill>
            <a:srgbClr val="0070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353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Validation performance</a:t>
            </a:r>
            <a:endParaRPr kumimoji="0" lang="en-US" sz="2353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3" name="Rounded Rectangle 22"/>
          <p:cNvSpPr/>
          <p:nvPr/>
        </p:nvSpPr>
        <p:spPr bwMode="auto">
          <a:xfrm>
            <a:off x="6467529" y="5799382"/>
            <a:ext cx="4625468" cy="522017"/>
          </a:xfrm>
          <a:prstGeom prst="roundRect">
            <a:avLst/>
          </a:prstGeom>
          <a:solidFill>
            <a:srgbClr val="0070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353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HTTP Client performance</a:t>
            </a:r>
            <a:endParaRPr kumimoji="0" lang="en-US" sz="2353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1E5A4F5-F49E-498C-BFE7-60A89D703028}"/>
              </a:ext>
            </a:extLst>
          </p:cNvPr>
          <p:cNvSpPr/>
          <p:nvPr/>
        </p:nvSpPr>
        <p:spPr>
          <a:xfrm>
            <a:off x="2106706" y="6345243"/>
            <a:ext cx="79785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https://docs.microsoft.com/en-us/aspnet/core/release-notes/aspnetcore-2.2</a:t>
            </a:r>
            <a:r>
              <a:rPr lang="en-US" dirty="0"/>
              <a:t> </a:t>
            </a:r>
          </a:p>
        </p:txBody>
      </p:sp>
      <p:sp>
        <p:nvSpPr>
          <p:cNvPr id="17" name="Rounded Rectangle 26">
            <a:extLst>
              <a:ext uri="{FF2B5EF4-FFF2-40B4-BE49-F238E27FC236}">
                <a16:creationId xmlns:a16="http://schemas.microsoft.com/office/drawing/2014/main" id="{08F9F5F3-096F-4FEA-8367-78C13CFF57CE}"/>
              </a:ext>
            </a:extLst>
          </p:cNvPr>
          <p:cNvSpPr/>
          <p:nvPr/>
        </p:nvSpPr>
        <p:spPr bwMode="auto">
          <a:xfrm>
            <a:off x="3892549" y="3065189"/>
            <a:ext cx="5629475" cy="1519512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rgbClr val="B6DF89"/>
              </a:gs>
              <a:gs pos="83000">
                <a:srgbClr val="DDF0C8"/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noFill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36145" marR="0" lvl="0" indent="-336145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353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Segoe UI" pitchFamily="34" charset="0"/>
                <a:cs typeface="Segoe UI" pitchFamily="34" charset="0"/>
              </a:rPr>
              <a:t>New support for HTTP/2</a:t>
            </a:r>
          </a:p>
          <a:p>
            <a:pPr marL="336145" marR="0" lvl="0" indent="-336145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353" kern="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Header Compression</a:t>
            </a:r>
          </a:p>
          <a:p>
            <a:pPr marL="336145" marR="0" lvl="0" indent="-336145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353" kern="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Fully Multiplexed Streams  </a:t>
            </a:r>
            <a:endParaRPr kumimoji="0" lang="en-US" sz="2353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Segoe UI" pitchFamily="34" charset="0"/>
              <a:cs typeface="Segoe UI" pitchFamily="34" charset="0"/>
            </a:endParaRPr>
          </a:p>
          <a:p>
            <a:pPr marL="336145" marR="0" lvl="0" indent="-336145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353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3525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571750" y="289955"/>
            <a:ext cx="6684113" cy="899537"/>
          </a:xfrm>
        </p:spPr>
        <p:txBody>
          <a:bodyPr>
            <a:normAutofit fontScale="90000"/>
          </a:bodyPr>
          <a:lstStyle/>
          <a:p>
            <a:r>
              <a:rPr lang="en-US" dirty="0"/>
              <a:t>ASP.NET Core 2.2: What’s New?</a:t>
            </a:r>
          </a:p>
        </p:txBody>
      </p:sp>
      <p:sp>
        <p:nvSpPr>
          <p:cNvPr id="5" name="Rounded Rectangle 4"/>
          <p:cNvSpPr/>
          <p:nvPr/>
        </p:nvSpPr>
        <p:spPr bwMode="auto">
          <a:xfrm>
            <a:off x="1397804" y="1183608"/>
            <a:ext cx="2385462" cy="1744130"/>
          </a:xfrm>
          <a:prstGeom prst="roundRect">
            <a:avLst/>
          </a:prstGeom>
          <a:solidFill>
            <a:srgbClr val="0070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</a:t>
            </a:r>
            <a:endParaRPr lang="en-US" sz="2400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lvl="0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Open API Analyzers &amp; Conventions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Rounded Rectangle 6"/>
          <p:cNvSpPr/>
          <p:nvPr/>
        </p:nvSpPr>
        <p:spPr bwMode="auto">
          <a:xfrm>
            <a:off x="3892549" y="1183608"/>
            <a:ext cx="1622425" cy="1744130"/>
          </a:xfrm>
          <a:prstGeom prst="roundRect">
            <a:avLst/>
          </a:prstGeom>
          <a:solidFill>
            <a:srgbClr val="0070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</a:t>
            </a:r>
            <a:endParaRPr lang="en-US" sz="2400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lvl="0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Problem details support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ounded Rectangle 7"/>
          <p:cNvSpPr/>
          <p:nvPr/>
        </p:nvSpPr>
        <p:spPr bwMode="auto">
          <a:xfrm>
            <a:off x="5639809" y="1183607"/>
            <a:ext cx="2374638" cy="1744130"/>
          </a:xfrm>
          <a:prstGeom prst="roundRect">
            <a:avLst/>
          </a:prstGeom>
          <a:solidFill>
            <a:srgbClr val="0070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</a:t>
            </a:r>
            <a:endParaRPr lang="en-US" sz="2745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lvl="0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745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Endpoint Routing</a:t>
            </a:r>
            <a:endParaRPr kumimoji="0" lang="en-US" sz="2745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Rounded Rectangle 8"/>
          <p:cNvSpPr/>
          <p:nvPr/>
        </p:nvSpPr>
        <p:spPr bwMode="auto">
          <a:xfrm>
            <a:off x="8145928" y="1183607"/>
            <a:ext cx="2459365" cy="1744130"/>
          </a:xfrm>
          <a:prstGeom prst="roundRect">
            <a:avLst/>
          </a:prstGeom>
          <a:solidFill>
            <a:srgbClr val="0070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</a:t>
            </a:r>
            <a:endParaRPr lang="en-US" sz="4000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lvl="0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40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Health checks</a:t>
            </a:r>
            <a:endParaRPr kumimoji="0" lang="en-US" sz="60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Rounded Rectangle 9"/>
          <p:cNvSpPr/>
          <p:nvPr/>
        </p:nvSpPr>
        <p:spPr bwMode="auto">
          <a:xfrm>
            <a:off x="1397804" y="3200067"/>
            <a:ext cx="2642290" cy="1215573"/>
          </a:xfrm>
          <a:prstGeom prst="roundRect">
            <a:avLst/>
          </a:prstGeom>
          <a:solidFill>
            <a:srgbClr val="0070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353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lvl="0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353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HTTP/2 in Kestrel</a:t>
            </a:r>
            <a:endParaRPr kumimoji="0" lang="en-US" sz="2353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Rounded Rectangle 10"/>
          <p:cNvSpPr/>
          <p:nvPr/>
        </p:nvSpPr>
        <p:spPr bwMode="auto">
          <a:xfrm>
            <a:off x="4231342" y="3200067"/>
            <a:ext cx="3735294" cy="1215573"/>
          </a:xfrm>
          <a:prstGeom prst="roundRect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2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Kestrel configuration</a:t>
            </a:r>
            <a:endParaRPr lang="en-US" sz="5400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Rounded Rectangle 12"/>
          <p:cNvSpPr/>
          <p:nvPr/>
        </p:nvSpPr>
        <p:spPr bwMode="auto">
          <a:xfrm>
            <a:off x="8098118" y="3182971"/>
            <a:ext cx="2696077" cy="1215573"/>
          </a:xfrm>
          <a:prstGeom prst="roundRect">
            <a:avLst/>
          </a:prstGeom>
          <a:solidFill>
            <a:srgbClr val="0070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353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IIS in-process hosting</a:t>
            </a:r>
            <a:endParaRPr kumimoji="0" lang="en-US" sz="2353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Rounded Rectangle 13"/>
          <p:cNvSpPr/>
          <p:nvPr/>
        </p:nvSpPr>
        <p:spPr bwMode="auto">
          <a:xfrm>
            <a:off x="1099003" y="4722158"/>
            <a:ext cx="2240699" cy="1385564"/>
          </a:xfrm>
          <a:prstGeom prst="roundRect">
            <a:avLst/>
          </a:prstGeom>
          <a:solidFill>
            <a:srgbClr val="0070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353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SignalR </a:t>
            </a:r>
          </a:p>
          <a:p>
            <a:pPr lvl="0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353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Java </a:t>
            </a:r>
          </a:p>
          <a:p>
            <a:pPr lvl="0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353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client</a:t>
            </a:r>
            <a:endParaRPr kumimoji="0" lang="en-US" sz="2353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Rounded Rectangle 18"/>
          <p:cNvSpPr/>
          <p:nvPr/>
        </p:nvSpPr>
        <p:spPr bwMode="auto">
          <a:xfrm>
            <a:off x="3579906" y="4722158"/>
            <a:ext cx="2642290" cy="764170"/>
          </a:xfrm>
          <a:prstGeom prst="roundRect">
            <a:avLst/>
          </a:prstGeom>
          <a:solidFill>
            <a:srgbClr val="0070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CORS improvements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" name="Rounded Rectangle 19"/>
          <p:cNvSpPr/>
          <p:nvPr/>
        </p:nvSpPr>
        <p:spPr bwMode="auto">
          <a:xfrm>
            <a:off x="6333591" y="4722155"/>
            <a:ext cx="2565374" cy="922292"/>
          </a:xfrm>
          <a:prstGeom prst="roundRect">
            <a:avLst/>
          </a:prstGeom>
          <a:solidFill>
            <a:srgbClr val="0070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353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Project templates</a:t>
            </a:r>
            <a:endParaRPr kumimoji="0" lang="en-US" sz="2353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" name="Rounded Rectangle 20"/>
          <p:cNvSpPr/>
          <p:nvPr/>
        </p:nvSpPr>
        <p:spPr bwMode="auto">
          <a:xfrm>
            <a:off x="3632200" y="5510172"/>
            <a:ext cx="2582502" cy="811227"/>
          </a:xfrm>
          <a:prstGeom prst="roundRect">
            <a:avLst/>
          </a:prstGeom>
          <a:solidFill>
            <a:srgbClr val="0070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353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Response compression</a:t>
            </a:r>
            <a:endParaRPr kumimoji="0" lang="en-US" sz="2353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2" name="Rounded Rectangle 21"/>
          <p:cNvSpPr/>
          <p:nvPr/>
        </p:nvSpPr>
        <p:spPr bwMode="auto">
          <a:xfrm>
            <a:off x="9017854" y="4687966"/>
            <a:ext cx="2075143" cy="922292"/>
          </a:xfrm>
          <a:prstGeom prst="roundRect">
            <a:avLst/>
          </a:prstGeom>
          <a:solidFill>
            <a:srgbClr val="0070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353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Validation performance</a:t>
            </a:r>
            <a:endParaRPr kumimoji="0" lang="en-US" sz="2353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3" name="Rounded Rectangle 22"/>
          <p:cNvSpPr/>
          <p:nvPr/>
        </p:nvSpPr>
        <p:spPr bwMode="auto">
          <a:xfrm>
            <a:off x="6467529" y="5799382"/>
            <a:ext cx="4625468" cy="522017"/>
          </a:xfrm>
          <a:prstGeom prst="roundRect">
            <a:avLst/>
          </a:prstGeom>
          <a:solidFill>
            <a:srgbClr val="0070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353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HTTP Client performance</a:t>
            </a:r>
            <a:endParaRPr kumimoji="0" lang="en-US" sz="2353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1E5A4F5-F49E-498C-BFE7-60A89D703028}"/>
              </a:ext>
            </a:extLst>
          </p:cNvPr>
          <p:cNvSpPr/>
          <p:nvPr/>
        </p:nvSpPr>
        <p:spPr>
          <a:xfrm>
            <a:off x="2106706" y="6345243"/>
            <a:ext cx="79785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https://docs.microsoft.com/en-us/aspnet/core/release-notes/aspnetcore-2.2</a:t>
            </a:r>
            <a:r>
              <a:rPr lang="en-US" dirty="0"/>
              <a:t> </a:t>
            </a:r>
          </a:p>
        </p:txBody>
      </p:sp>
      <p:sp>
        <p:nvSpPr>
          <p:cNvPr id="17" name="Rounded Rectangle 26">
            <a:extLst>
              <a:ext uri="{FF2B5EF4-FFF2-40B4-BE49-F238E27FC236}">
                <a16:creationId xmlns:a16="http://schemas.microsoft.com/office/drawing/2014/main" id="{57E3466E-B505-4D0A-A2F6-716BBFED6980}"/>
              </a:ext>
            </a:extLst>
          </p:cNvPr>
          <p:cNvSpPr/>
          <p:nvPr/>
        </p:nvSpPr>
        <p:spPr bwMode="auto">
          <a:xfrm>
            <a:off x="3251729" y="4231035"/>
            <a:ext cx="5629475" cy="1443357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rgbClr val="B6DF89"/>
              </a:gs>
              <a:gs pos="83000">
                <a:srgbClr val="DDF0C8"/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noFill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36145" marR="0" lvl="0" indent="-336145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353" kern="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Improved Kestrel configuration</a:t>
            </a:r>
          </a:p>
          <a:p>
            <a:pPr marL="336145" marR="0" lvl="0" indent="-336145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353" b="0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Segoe UI" pitchFamily="34" charset="0"/>
                <a:cs typeface="Segoe UI" pitchFamily="34" charset="0"/>
              </a:rPr>
              <a:t>ConfigureKestrel</a:t>
            </a:r>
            <a:r>
              <a:rPr kumimoji="0" lang="en-US" sz="2353" b="0" i="0" u="none" strike="noStrike" kern="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Segoe UI" pitchFamily="34" charset="0"/>
                <a:cs typeface="Segoe UI" pitchFamily="34" charset="0"/>
              </a:rPr>
              <a:t> on Host Builder</a:t>
            </a:r>
          </a:p>
          <a:p>
            <a:pPr marL="336145" marR="0" lvl="0" indent="-336145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353" kern="0" baseline="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Resolves</a:t>
            </a:r>
            <a:r>
              <a:rPr lang="en-US" sz="2353" kern="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 in-process hosting issues</a:t>
            </a:r>
            <a:endParaRPr kumimoji="0" lang="en-US" sz="2353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4024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571750" y="289955"/>
            <a:ext cx="6684113" cy="899537"/>
          </a:xfrm>
        </p:spPr>
        <p:txBody>
          <a:bodyPr>
            <a:normAutofit fontScale="90000"/>
          </a:bodyPr>
          <a:lstStyle/>
          <a:p>
            <a:r>
              <a:rPr lang="en-US" dirty="0"/>
              <a:t>ASP.NET Core 2.2: What’s New?</a:t>
            </a:r>
          </a:p>
        </p:txBody>
      </p:sp>
      <p:sp>
        <p:nvSpPr>
          <p:cNvPr id="5" name="Rounded Rectangle 4"/>
          <p:cNvSpPr/>
          <p:nvPr/>
        </p:nvSpPr>
        <p:spPr bwMode="auto">
          <a:xfrm>
            <a:off x="1397804" y="1183608"/>
            <a:ext cx="2385462" cy="1744130"/>
          </a:xfrm>
          <a:prstGeom prst="roundRect">
            <a:avLst/>
          </a:prstGeom>
          <a:solidFill>
            <a:srgbClr val="0070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</a:t>
            </a:r>
            <a:endParaRPr lang="en-US" sz="2400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lvl="0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Open API Analyzers &amp; Conventions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Rounded Rectangle 6"/>
          <p:cNvSpPr/>
          <p:nvPr/>
        </p:nvSpPr>
        <p:spPr bwMode="auto">
          <a:xfrm>
            <a:off x="3892549" y="1183608"/>
            <a:ext cx="1622425" cy="1744130"/>
          </a:xfrm>
          <a:prstGeom prst="roundRect">
            <a:avLst/>
          </a:prstGeom>
          <a:solidFill>
            <a:srgbClr val="0070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</a:t>
            </a:r>
            <a:endParaRPr lang="en-US" sz="2400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lvl="0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Problem details support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ounded Rectangle 7"/>
          <p:cNvSpPr/>
          <p:nvPr/>
        </p:nvSpPr>
        <p:spPr bwMode="auto">
          <a:xfrm>
            <a:off x="5639809" y="1183607"/>
            <a:ext cx="2374638" cy="1744130"/>
          </a:xfrm>
          <a:prstGeom prst="roundRect">
            <a:avLst/>
          </a:prstGeom>
          <a:solidFill>
            <a:srgbClr val="0070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</a:t>
            </a:r>
            <a:endParaRPr lang="en-US" sz="2745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lvl="0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745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Endpoint Routing</a:t>
            </a:r>
            <a:endParaRPr kumimoji="0" lang="en-US" sz="2745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Rounded Rectangle 8"/>
          <p:cNvSpPr/>
          <p:nvPr/>
        </p:nvSpPr>
        <p:spPr bwMode="auto">
          <a:xfrm>
            <a:off x="8145928" y="1183607"/>
            <a:ext cx="2459365" cy="1744130"/>
          </a:xfrm>
          <a:prstGeom prst="roundRect">
            <a:avLst/>
          </a:prstGeom>
          <a:solidFill>
            <a:srgbClr val="0070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</a:t>
            </a:r>
            <a:endParaRPr lang="en-US" sz="4000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lvl="0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40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Health checks</a:t>
            </a:r>
            <a:endParaRPr kumimoji="0" lang="en-US" sz="60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Rounded Rectangle 9"/>
          <p:cNvSpPr/>
          <p:nvPr/>
        </p:nvSpPr>
        <p:spPr bwMode="auto">
          <a:xfrm>
            <a:off x="1397804" y="3200067"/>
            <a:ext cx="2642290" cy="1215573"/>
          </a:xfrm>
          <a:prstGeom prst="roundRect">
            <a:avLst/>
          </a:prstGeom>
          <a:solidFill>
            <a:srgbClr val="0070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353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lvl="0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353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HTTP/2 in Kestrel</a:t>
            </a:r>
            <a:endParaRPr kumimoji="0" lang="en-US" sz="2353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Rounded Rectangle 10"/>
          <p:cNvSpPr/>
          <p:nvPr/>
        </p:nvSpPr>
        <p:spPr bwMode="auto">
          <a:xfrm>
            <a:off x="4231342" y="3200067"/>
            <a:ext cx="3735294" cy="1215573"/>
          </a:xfrm>
          <a:prstGeom prst="roundRect">
            <a:avLst/>
          </a:prstGeom>
          <a:solidFill>
            <a:srgbClr val="0070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2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Kestrel configuration</a:t>
            </a:r>
            <a:endParaRPr kumimoji="0" lang="en-US" sz="5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Rounded Rectangle 12"/>
          <p:cNvSpPr/>
          <p:nvPr/>
        </p:nvSpPr>
        <p:spPr bwMode="auto">
          <a:xfrm>
            <a:off x="8098118" y="3182971"/>
            <a:ext cx="2696077" cy="1215573"/>
          </a:xfrm>
          <a:prstGeom prst="roundRect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353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IIS in-process hosting</a:t>
            </a:r>
          </a:p>
        </p:txBody>
      </p:sp>
      <p:sp>
        <p:nvSpPr>
          <p:cNvPr id="14" name="Rounded Rectangle 13"/>
          <p:cNvSpPr/>
          <p:nvPr/>
        </p:nvSpPr>
        <p:spPr bwMode="auto">
          <a:xfrm>
            <a:off x="1099003" y="4722158"/>
            <a:ext cx="2240699" cy="1385564"/>
          </a:xfrm>
          <a:prstGeom prst="roundRect">
            <a:avLst/>
          </a:prstGeom>
          <a:solidFill>
            <a:srgbClr val="0070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353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SignalR </a:t>
            </a:r>
          </a:p>
          <a:p>
            <a:pPr lvl="0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353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Java </a:t>
            </a:r>
          </a:p>
          <a:p>
            <a:pPr lvl="0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353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client</a:t>
            </a:r>
            <a:endParaRPr kumimoji="0" lang="en-US" sz="2353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Rounded Rectangle 18"/>
          <p:cNvSpPr/>
          <p:nvPr/>
        </p:nvSpPr>
        <p:spPr bwMode="auto">
          <a:xfrm>
            <a:off x="3579906" y="4722158"/>
            <a:ext cx="2642290" cy="764170"/>
          </a:xfrm>
          <a:prstGeom prst="roundRect">
            <a:avLst/>
          </a:prstGeom>
          <a:solidFill>
            <a:srgbClr val="0070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CORS improvements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" name="Rounded Rectangle 19"/>
          <p:cNvSpPr/>
          <p:nvPr/>
        </p:nvSpPr>
        <p:spPr bwMode="auto">
          <a:xfrm>
            <a:off x="6333591" y="4722155"/>
            <a:ext cx="2565374" cy="922292"/>
          </a:xfrm>
          <a:prstGeom prst="roundRect">
            <a:avLst/>
          </a:prstGeom>
          <a:solidFill>
            <a:srgbClr val="0070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353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Project templates</a:t>
            </a:r>
            <a:endParaRPr kumimoji="0" lang="en-US" sz="2353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" name="Rounded Rectangle 20"/>
          <p:cNvSpPr/>
          <p:nvPr/>
        </p:nvSpPr>
        <p:spPr bwMode="auto">
          <a:xfrm>
            <a:off x="3632200" y="5510172"/>
            <a:ext cx="2582502" cy="811227"/>
          </a:xfrm>
          <a:prstGeom prst="roundRect">
            <a:avLst/>
          </a:prstGeom>
          <a:solidFill>
            <a:srgbClr val="0070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353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Response compression</a:t>
            </a:r>
            <a:endParaRPr kumimoji="0" lang="en-US" sz="2353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2" name="Rounded Rectangle 21"/>
          <p:cNvSpPr/>
          <p:nvPr/>
        </p:nvSpPr>
        <p:spPr bwMode="auto">
          <a:xfrm>
            <a:off x="9017854" y="4687966"/>
            <a:ext cx="2075143" cy="922292"/>
          </a:xfrm>
          <a:prstGeom prst="roundRect">
            <a:avLst/>
          </a:prstGeom>
          <a:solidFill>
            <a:srgbClr val="0070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353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Validation performance</a:t>
            </a:r>
            <a:endParaRPr kumimoji="0" lang="en-US" sz="2353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3" name="Rounded Rectangle 22"/>
          <p:cNvSpPr/>
          <p:nvPr/>
        </p:nvSpPr>
        <p:spPr bwMode="auto">
          <a:xfrm>
            <a:off x="6467529" y="5799382"/>
            <a:ext cx="4625468" cy="522017"/>
          </a:xfrm>
          <a:prstGeom prst="roundRect">
            <a:avLst/>
          </a:prstGeom>
          <a:solidFill>
            <a:srgbClr val="0070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353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HTTP Client performance</a:t>
            </a:r>
            <a:endParaRPr kumimoji="0" lang="en-US" sz="2353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1E5A4F5-F49E-498C-BFE7-60A89D703028}"/>
              </a:ext>
            </a:extLst>
          </p:cNvPr>
          <p:cNvSpPr/>
          <p:nvPr/>
        </p:nvSpPr>
        <p:spPr>
          <a:xfrm>
            <a:off x="2106706" y="6345243"/>
            <a:ext cx="79785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https://docs.microsoft.com/en-us/aspnet/core/release-notes/aspnetcore-2.2</a:t>
            </a:r>
            <a:r>
              <a:rPr lang="en-US" dirty="0"/>
              <a:t> </a:t>
            </a:r>
          </a:p>
        </p:txBody>
      </p:sp>
      <p:sp>
        <p:nvSpPr>
          <p:cNvPr id="17" name="Rounded Rectangle 26">
            <a:extLst>
              <a:ext uri="{FF2B5EF4-FFF2-40B4-BE49-F238E27FC236}">
                <a16:creationId xmlns:a16="http://schemas.microsoft.com/office/drawing/2014/main" id="{A2A94EBE-002A-4C5A-BF15-39F81621146B}"/>
              </a:ext>
            </a:extLst>
          </p:cNvPr>
          <p:cNvSpPr/>
          <p:nvPr/>
        </p:nvSpPr>
        <p:spPr bwMode="auto">
          <a:xfrm>
            <a:off x="3222825" y="3769889"/>
            <a:ext cx="5629475" cy="1585348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rgbClr val="B6DF89"/>
              </a:gs>
              <a:gs pos="83000">
                <a:srgbClr val="DDF0C8"/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noFill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36145" marR="0" lvl="0" indent="-336145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353" kern="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App hosted inside IIS worker process</a:t>
            </a:r>
          </a:p>
          <a:p>
            <a:pPr marL="336145" marR="0" lvl="0" indent="-336145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353" kern="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ASP .NET Core Module boots </a:t>
            </a:r>
            <a:r>
              <a:rPr lang="en-US" sz="2353" kern="0" dirty="0" err="1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CoreCLR</a:t>
            </a:r>
            <a:endParaRPr lang="en-US" sz="2353" kern="0" dirty="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  <a:p>
            <a:pPr marL="336145" marR="0" lvl="0" indent="-336145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353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Segoe UI" pitchFamily="34" charset="0"/>
                <a:cs typeface="Segoe UI" pitchFamily="34" charset="0"/>
              </a:rPr>
              <a:t>Perf</a:t>
            </a:r>
            <a:r>
              <a:rPr kumimoji="0" lang="en-US" sz="2353" b="0" i="0" u="none" strike="noStrike" kern="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Segoe UI" pitchFamily="34" charset="0"/>
                <a:cs typeface="Segoe UI" pitchFamily="34" charset="0"/>
              </a:rPr>
              <a:t> + diagnostic gains with IIS use</a:t>
            </a:r>
            <a:endParaRPr kumimoji="0" lang="en-US" sz="2353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7446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571750" y="289955"/>
            <a:ext cx="6684113" cy="899537"/>
          </a:xfrm>
        </p:spPr>
        <p:txBody>
          <a:bodyPr>
            <a:normAutofit fontScale="90000"/>
          </a:bodyPr>
          <a:lstStyle/>
          <a:p>
            <a:r>
              <a:rPr lang="en-US" dirty="0"/>
              <a:t>ASP.NET Core 2.2: What’s New?</a:t>
            </a:r>
          </a:p>
        </p:txBody>
      </p:sp>
      <p:sp>
        <p:nvSpPr>
          <p:cNvPr id="5" name="Rounded Rectangle 4"/>
          <p:cNvSpPr/>
          <p:nvPr/>
        </p:nvSpPr>
        <p:spPr bwMode="auto">
          <a:xfrm>
            <a:off x="1397804" y="1183608"/>
            <a:ext cx="2385462" cy="1744130"/>
          </a:xfrm>
          <a:prstGeom prst="roundRect">
            <a:avLst/>
          </a:prstGeom>
          <a:solidFill>
            <a:srgbClr val="0070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</a:t>
            </a:r>
            <a:endParaRPr lang="en-US" sz="2400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lvl="0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Open API Analyzers &amp; Conventions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Rounded Rectangle 6"/>
          <p:cNvSpPr/>
          <p:nvPr/>
        </p:nvSpPr>
        <p:spPr bwMode="auto">
          <a:xfrm>
            <a:off x="3892549" y="1183608"/>
            <a:ext cx="1622425" cy="1744130"/>
          </a:xfrm>
          <a:prstGeom prst="roundRect">
            <a:avLst/>
          </a:prstGeom>
          <a:solidFill>
            <a:srgbClr val="0070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</a:t>
            </a:r>
            <a:endParaRPr lang="en-US" sz="2400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lvl="0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Problem details support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ounded Rectangle 7"/>
          <p:cNvSpPr/>
          <p:nvPr/>
        </p:nvSpPr>
        <p:spPr bwMode="auto">
          <a:xfrm>
            <a:off x="5639809" y="1183607"/>
            <a:ext cx="2374638" cy="1744130"/>
          </a:xfrm>
          <a:prstGeom prst="roundRect">
            <a:avLst/>
          </a:prstGeom>
          <a:solidFill>
            <a:srgbClr val="0070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</a:t>
            </a:r>
            <a:endParaRPr lang="en-US" sz="2745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lvl="0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745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Endpoint Routing</a:t>
            </a:r>
            <a:endParaRPr kumimoji="0" lang="en-US" sz="2745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Rounded Rectangle 8"/>
          <p:cNvSpPr/>
          <p:nvPr/>
        </p:nvSpPr>
        <p:spPr bwMode="auto">
          <a:xfrm>
            <a:off x="8145928" y="1183607"/>
            <a:ext cx="2459365" cy="1744130"/>
          </a:xfrm>
          <a:prstGeom prst="roundRect">
            <a:avLst/>
          </a:prstGeom>
          <a:solidFill>
            <a:srgbClr val="0070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</a:t>
            </a:r>
            <a:endParaRPr lang="en-US" sz="4000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lvl="0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40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Health checks</a:t>
            </a:r>
            <a:endParaRPr kumimoji="0" lang="en-US" sz="60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Rounded Rectangle 9"/>
          <p:cNvSpPr/>
          <p:nvPr/>
        </p:nvSpPr>
        <p:spPr bwMode="auto">
          <a:xfrm>
            <a:off x="1397804" y="3200067"/>
            <a:ext cx="2642290" cy="1215573"/>
          </a:xfrm>
          <a:prstGeom prst="roundRect">
            <a:avLst/>
          </a:prstGeom>
          <a:solidFill>
            <a:srgbClr val="0070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353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lvl="0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353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HTTP/2 in Kestrel</a:t>
            </a:r>
            <a:endParaRPr kumimoji="0" lang="en-US" sz="2353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Rounded Rectangle 10"/>
          <p:cNvSpPr/>
          <p:nvPr/>
        </p:nvSpPr>
        <p:spPr bwMode="auto">
          <a:xfrm>
            <a:off x="4231342" y="3200067"/>
            <a:ext cx="3735294" cy="1215573"/>
          </a:xfrm>
          <a:prstGeom prst="roundRect">
            <a:avLst/>
          </a:prstGeom>
          <a:solidFill>
            <a:srgbClr val="0070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2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Kestrel configuration</a:t>
            </a:r>
            <a:endParaRPr kumimoji="0" lang="en-US" sz="5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Rounded Rectangle 12"/>
          <p:cNvSpPr/>
          <p:nvPr/>
        </p:nvSpPr>
        <p:spPr bwMode="auto">
          <a:xfrm>
            <a:off x="8098118" y="3182971"/>
            <a:ext cx="2696077" cy="1215573"/>
          </a:xfrm>
          <a:prstGeom prst="roundRect">
            <a:avLst/>
          </a:prstGeom>
          <a:solidFill>
            <a:srgbClr val="0070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353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IIS in-process hosting</a:t>
            </a:r>
            <a:endParaRPr kumimoji="0" lang="en-US" sz="2353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Rounded Rectangle 13"/>
          <p:cNvSpPr/>
          <p:nvPr/>
        </p:nvSpPr>
        <p:spPr bwMode="auto">
          <a:xfrm>
            <a:off x="1099003" y="4722158"/>
            <a:ext cx="2240699" cy="1385564"/>
          </a:xfrm>
          <a:prstGeom prst="roundRect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353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SignalR </a:t>
            </a:r>
          </a:p>
          <a:p>
            <a:pPr lvl="0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353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Java </a:t>
            </a:r>
          </a:p>
          <a:p>
            <a:pPr lvl="0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353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client</a:t>
            </a:r>
          </a:p>
        </p:txBody>
      </p:sp>
      <p:sp>
        <p:nvSpPr>
          <p:cNvPr id="19" name="Rounded Rectangle 18"/>
          <p:cNvSpPr/>
          <p:nvPr/>
        </p:nvSpPr>
        <p:spPr bwMode="auto">
          <a:xfrm>
            <a:off x="3579906" y="4722158"/>
            <a:ext cx="2642290" cy="764170"/>
          </a:xfrm>
          <a:prstGeom prst="roundRect">
            <a:avLst/>
          </a:prstGeom>
          <a:solidFill>
            <a:srgbClr val="0070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CORS improvements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" name="Rounded Rectangle 19"/>
          <p:cNvSpPr/>
          <p:nvPr/>
        </p:nvSpPr>
        <p:spPr bwMode="auto">
          <a:xfrm>
            <a:off x="6333591" y="4722155"/>
            <a:ext cx="2565374" cy="922292"/>
          </a:xfrm>
          <a:prstGeom prst="roundRect">
            <a:avLst/>
          </a:prstGeom>
          <a:solidFill>
            <a:srgbClr val="0070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353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Project templates</a:t>
            </a:r>
            <a:endParaRPr kumimoji="0" lang="en-US" sz="2353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" name="Rounded Rectangle 20"/>
          <p:cNvSpPr/>
          <p:nvPr/>
        </p:nvSpPr>
        <p:spPr bwMode="auto">
          <a:xfrm>
            <a:off x="3632200" y="5510172"/>
            <a:ext cx="2582502" cy="811227"/>
          </a:xfrm>
          <a:prstGeom prst="roundRect">
            <a:avLst/>
          </a:prstGeom>
          <a:solidFill>
            <a:srgbClr val="0070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353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Response compression</a:t>
            </a:r>
            <a:endParaRPr kumimoji="0" lang="en-US" sz="2353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2" name="Rounded Rectangle 21"/>
          <p:cNvSpPr/>
          <p:nvPr/>
        </p:nvSpPr>
        <p:spPr bwMode="auto">
          <a:xfrm>
            <a:off x="9017854" y="4687966"/>
            <a:ext cx="2075143" cy="922292"/>
          </a:xfrm>
          <a:prstGeom prst="roundRect">
            <a:avLst/>
          </a:prstGeom>
          <a:solidFill>
            <a:srgbClr val="0070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353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Validation performance</a:t>
            </a:r>
            <a:endParaRPr kumimoji="0" lang="en-US" sz="2353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3" name="Rounded Rectangle 22"/>
          <p:cNvSpPr/>
          <p:nvPr/>
        </p:nvSpPr>
        <p:spPr bwMode="auto">
          <a:xfrm>
            <a:off x="6467529" y="5799382"/>
            <a:ext cx="4625468" cy="522017"/>
          </a:xfrm>
          <a:prstGeom prst="roundRect">
            <a:avLst/>
          </a:prstGeom>
          <a:solidFill>
            <a:srgbClr val="0070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353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HTTP Client performance</a:t>
            </a:r>
            <a:endParaRPr kumimoji="0" lang="en-US" sz="2353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1E5A4F5-F49E-498C-BFE7-60A89D703028}"/>
              </a:ext>
            </a:extLst>
          </p:cNvPr>
          <p:cNvSpPr/>
          <p:nvPr/>
        </p:nvSpPr>
        <p:spPr>
          <a:xfrm>
            <a:off x="2106706" y="6345243"/>
            <a:ext cx="79785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https://docs.microsoft.com/en-us/aspnet/core/release-notes/aspnetcore-2.2</a:t>
            </a:r>
            <a:r>
              <a:rPr lang="en-US" dirty="0"/>
              <a:t> </a:t>
            </a:r>
          </a:p>
        </p:txBody>
      </p:sp>
      <p:sp>
        <p:nvSpPr>
          <p:cNvPr id="17" name="Rounded Rectangle 26">
            <a:extLst>
              <a:ext uri="{FF2B5EF4-FFF2-40B4-BE49-F238E27FC236}">
                <a16:creationId xmlns:a16="http://schemas.microsoft.com/office/drawing/2014/main" id="{4BBAF1CB-AE96-4601-A835-2367669B39A8}"/>
              </a:ext>
            </a:extLst>
          </p:cNvPr>
          <p:cNvSpPr/>
          <p:nvPr/>
        </p:nvSpPr>
        <p:spPr bwMode="auto">
          <a:xfrm>
            <a:off x="2994178" y="4636065"/>
            <a:ext cx="5629475" cy="1600498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rgbClr val="B6DF89"/>
              </a:gs>
              <a:gs pos="83000">
                <a:srgbClr val="DDF0C8"/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noFill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36145" marR="0" lvl="0" indent="-336145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353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Segoe UI" pitchFamily="34" charset="0"/>
                <a:cs typeface="Segoe UI" pitchFamily="34" charset="0"/>
              </a:rPr>
              <a:t>New Java</a:t>
            </a:r>
            <a:r>
              <a:rPr kumimoji="0" lang="en-US" sz="2353" b="0" i="0" u="none" strike="noStrike" kern="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Segoe UI" pitchFamily="34" charset="0"/>
                <a:cs typeface="Segoe UI" pitchFamily="34" charset="0"/>
              </a:rPr>
              <a:t> client for SignalR </a:t>
            </a:r>
          </a:p>
          <a:p>
            <a:pPr marL="336145" marR="0" lvl="0" indent="-336145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353" kern="0" baseline="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Connect</a:t>
            </a:r>
            <a:r>
              <a:rPr lang="en-US" sz="2353" kern="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 from Java code</a:t>
            </a:r>
          </a:p>
          <a:p>
            <a:pPr marL="336145" marR="0" lvl="0" indent="-336145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353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Segoe UI" pitchFamily="34" charset="0"/>
                <a:cs typeface="Segoe UI" pitchFamily="34" charset="0"/>
              </a:rPr>
              <a:t>Includes</a:t>
            </a:r>
            <a:r>
              <a:rPr kumimoji="0" lang="en-US" sz="2353" b="0" i="0" u="none" strike="noStrike" kern="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Segoe UI" pitchFamily="34" charset="0"/>
                <a:cs typeface="Segoe UI" pitchFamily="34" charset="0"/>
              </a:rPr>
              <a:t> Android app support</a:t>
            </a:r>
            <a:endParaRPr kumimoji="0" lang="en-US" sz="2353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87144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571750" y="289955"/>
            <a:ext cx="6684113" cy="899537"/>
          </a:xfrm>
        </p:spPr>
        <p:txBody>
          <a:bodyPr>
            <a:normAutofit fontScale="90000"/>
          </a:bodyPr>
          <a:lstStyle/>
          <a:p>
            <a:r>
              <a:rPr lang="en-US" dirty="0"/>
              <a:t>ASP.NET Core 2.2: What’s New?</a:t>
            </a:r>
          </a:p>
        </p:txBody>
      </p:sp>
      <p:sp>
        <p:nvSpPr>
          <p:cNvPr id="5" name="Rounded Rectangle 4"/>
          <p:cNvSpPr/>
          <p:nvPr/>
        </p:nvSpPr>
        <p:spPr bwMode="auto">
          <a:xfrm>
            <a:off x="1397804" y="1183608"/>
            <a:ext cx="2385462" cy="1744130"/>
          </a:xfrm>
          <a:prstGeom prst="roundRect">
            <a:avLst/>
          </a:prstGeom>
          <a:solidFill>
            <a:srgbClr val="0070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</a:t>
            </a:r>
            <a:endParaRPr lang="en-US" sz="2400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lvl="0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Open API Analyzers &amp; Conventions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Rounded Rectangle 6"/>
          <p:cNvSpPr/>
          <p:nvPr/>
        </p:nvSpPr>
        <p:spPr bwMode="auto">
          <a:xfrm>
            <a:off x="3892549" y="1183608"/>
            <a:ext cx="1622425" cy="1744130"/>
          </a:xfrm>
          <a:prstGeom prst="roundRect">
            <a:avLst/>
          </a:prstGeom>
          <a:solidFill>
            <a:srgbClr val="0070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</a:t>
            </a:r>
            <a:endParaRPr lang="en-US" sz="2400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lvl="0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Problem details support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ounded Rectangle 7"/>
          <p:cNvSpPr/>
          <p:nvPr/>
        </p:nvSpPr>
        <p:spPr bwMode="auto">
          <a:xfrm>
            <a:off x="5639809" y="1183607"/>
            <a:ext cx="2374638" cy="1744130"/>
          </a:xfrm>
          <a:prstGeom prst="roundRect">
            <a:avLst/>
          </a:prstGeom>
          <a:solidFill>
            <a:srgbClr val="0070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</a:t>
            </a:r>
            <a:endParaRPr lang="en-US" sz="2745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lvl="0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745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Endpoint Routing</a:t>
            </a:r>
            <a:endParaRPr kumimoji="0" lang="en-US" sz="2745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Rounded Rectangle 8"/>
          <p:cNvSpPr/>
          <p:nvPr/>
        </p:nvSpPr>
        <p:spPr bwMode="auto">
          <a:xfrm>
            <a:off x="8145928" y="1183607"/>
            <a:ext cx="2459365" cy="1744130"/>
          </a:xfrm>
          <a:prstGeom prst="roundRect">
            <a:avLst/>
          </a:prstGeom>
          <a:solidFill>
            <a:srgbClr val="0070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</a:t>
            </a:r>
            <a:endParaRPr lang="en-US" sz="4000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lvl="0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40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Health checks</a:t>
            </a:r>
            <a:endParaRPr kumimoji="0" lang="en-US" sz="60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Rounded Rectangle 9"/>
          <p:cNvSpPr/>
          <p:nvPr/>
        </p:nvSpPr>
        <p:spPr bwMode="auto">
          <a:xfrm>
            <a:off x="1397804" y="3200067"/>
            <a:ext cx="2642290" cy="1215573"/>
          </a:xfrm>
          <a:prstGeom prst="roundRect">
            <a:avLst/>
          </a:prstGeom>
          <a:solidFill>
            <a:srgbClr val="0070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353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lvl="0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353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HTTP/2 in Kestrel</a:t>
            </a:r>
            <a:endParaRPr kumimoji="0" lang="en-US" sz="2353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Rounded Rectangle 10"/>
          <p:cNvSpPr/>
          <p:nvPr/>
        </p:nvSpPr>
        <p:spPr bwMode="auto">
          <a:xfrm>
            <a:off x="4231342" y="3200067"/>
            <a:ext cx="3735294" cy="1215573"/>
          </a:xfrm>
          <a:prstGeom prst="roundRect">
            <a:avLst/>
          </a:prstGeom>
          <a:solidFill>
            <a:srgbClr val="0070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2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Kestrel configuration</a:t>
            </a:r>
            <a:endParaRPr kumimoji="0" lang="en-US" sz="5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Rounded Rectangle 12"/>
          <p:cNvSpPr/>
          <p:nvPr/>
        </p:nvSpPr>
        <p:spPr bwMode="auto">
          <a:xfrm>
            <a:off x="8098118" y="3182971"/>
            <a:ext cx="2696077" cy="1215573"/>
          </a:xfrm>
          <a:prstGeom prst="roundRect">
            <a:avLst/>
          </a:prstGeom>
          <a:solidFill>
            <a:srgbClr val="0070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353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IIS in-process hosting</a:t>
            </a:r>
            <a:endParaRPr kumimoji="0" lang="en-US" sz="2353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Rounded Rectangle 13"/>
          <p:cNvSpPr/>
          <p:nvPr/>
        </p:nvSpPr>
        <p:spPr bwMode="auto">
          <a:xfrm>
            <a:off x="1099003" y="4722158"/>
            <a:ext cx="2240699" cy="1385564"/>
          </a:xfrm>
          <a:prstGeom prst="roundRect">
            <a:avLst/>
          </a:prstGeom>
          <a:solidFill>
            <a:srgbClr val="0070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353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SignalR </a:t>
            </a:r>
          </a:p>
          <a:p>
            <a:pPr lvl="0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353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Java </a:t>
            </a:r>
          </a:p>
          <a:p>
            <a:pPr lvl="0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353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client</a:t>
            </a:r>
            <a:endParaRPr kumimoji="0" lang="en-US" sz="2353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Rounded Rectangle 18"/>
          <p:cNvSpPr/>
          <p:nvPr/>
        </p:nvSpPr>
        <p:spPr bwMode="auto">
          <a:xfrm>
            <a:off x="3579906" y="4722158"/>
            <a:ext cx="2642290" cy="764170"/>
          </a:xfrm>
          <a:prstGeom prst="roundRect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CORS improvements</a:t>
            </a:r>
          </a:p>
        </p:txBody>
      </p:sp>
      <p:sp>
        <p:nvSpPr>
          <p:cNvPr id="20" name="Rounded Rectangle 19"/>
          <p:cNvSpPr/>
          <p:nvPr/>
        </p:nvSpPr>
        <p:spPr bwMode="auto">
          <a:xfrm>
            <a:off x="6333591" y="4722155"/>
            <a:ext cx="2565374" cy="922292"/>
          </a:xfrm>
          <a:prstGeom prst="roundRect">
            <a:avLst/>
          </a:prstGeom>
          <a:solidFill>
            <a:srgbClr val="0070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353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Project templates</a:t>
            </a:r>
            <a:endParaRPr kumimoji="0" lang="en-US" sz="2353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" name="Rounded Rectangle 20"/>
          <p:cNvSpPr/>
          <p:nvPr/>
        </p:nvSpPr>
        <p:spPr bwMode="auto">
          <a:xfrm>
            <a:off x="3632200" y="5510172"/>
            <a:ext cx="2582502" cy="811227"/>
          </a:xfrm>
          <a:prstGeom prst="roundRect">
            <a:avLst/>
          </a:prstGeom>
          <a:solidFill>
            <a:srgbClr val="0070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353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Response compression</a:t>
            </a:r>
            <a:endParaRPr kumimoji="0" lang="en-US" sz="2353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2" name="Rounded Rectangle 21"/>
          <p:cNvSpPr/>
          <p:nvPr/>
        </p:nvSpPr>
        <p:spPr bwMode="auto">
          <a:xfrm>
            <a:off x="9017854" y="4687966"/>
            <a:ext cx="2075143" cy="922292"/>
          </a:xfrm>
          <a:prstGeom prst="roundRect">
            <a:avLst/>
          </a:prstGeom>
          <a:solidFill>
            <a:srgbClr val="0070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353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Validation performance</a:t>
            </a:r>
            <a:endParaRPr kumimoji="0" lang="en-US" sz="2353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3" name="Rounded Rectangle 22"/>
          <p:cNvSpPr/>
          <p:nvPr/>
        </p:nvSpPr>
        <p:spPr bwMode="auto">
          <a:xfrm>
            <a:off x="6467529" y="5799382"/>
            <a:ext cx="4625468" cy="522017"/>
          </a:xfrm>
          <a:prstGeom prst="roundRect">
            <a:avLst/>
          </a:prstGeom>
          <a:solidFill>
            <a:srgbClr val="0070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353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HTTP Client performance</a:t>
            </a:r>
            <a:endParaRPr kumimoji="0" lang="en-US" sz="2353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1E5A4F5-F49E-498C-BFE7-60A89D703028}"/>
              </a:ext>
            </a:extLst>
          </p:cNvPr>
          <p:cNvSpPr/>
          <p:nvPr/>
        </p:nvSpPr>
        <p:spPr>
          <a:xfrm>
            <a:off x="2106706" y="6345243"/>
            <a:ext cx="79785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https://docs.microsoft.com/en-us/aspnet/core/release-notes/aspnetcore-2.2</a:t>
            </a:r>
            <a:r>
              <a:rPr lang="en-US" dirty="0"/>
              <a:t> </a:t>
            </a:r>
          </a:p>
        </p:txBody>
      </p:sp>
      <p:sp>
        <p:nvSpPr>
          <p:cNvPr id="17" name="Rounded Rectangle 26">
            <a:extLst>
              <a:ext uri="{FF2B5EF4-FFF2-40B4-BE49-F238E27FC236}">
                <a16:creationId xmlns:a16="http://schemas.microsoft.com/office/drawing/2014/main" id="{31166DE7-047F-4360-9740-D84F7513170A}"/>
              </a:ext>
            </a:extLst>
          </p:cNvPr>
          <p:cNvSpPr/>
          <p:nvPr/>
        </p:nvSpPr>
        <p:spPr bwMode="auto">
          <a:xfrm>
            <a:off x="6037562" y="3672596"/>
            <a:ext cx="5629475" cy="2518654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rgbClr val="B6DF89"/>
              </a:gs>
              <a:gs pos="83000">
                <a:srgbClr val="DDF0C8"/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noFill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36145" marR="0" lvl="0" indent="-336145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353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Segoe UI" pitchFamily="34" charset="0"/>
                <a:cs typeface="Segoe UI" pitchFamily="34" charset="0"/>
              </a:rPr>
              <a:t>New CORS Middleware</a:t>
            </a:r>
            <a:r>
              <a:rPr lang="en-US" sz="2353" kern="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 policy enforces sent headers</a:t>
            </a:r>
          </a:p>
          <a:p>
            <a:pPr marL="336145" marR="0" lvl="0" indent="-336145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353" kern="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Headers sent in Access-Control-Request-Headers</a:t>
            </a:r>
          </a:p>
          <a:p>
            <a:pPr marL="336145" marR="0" lvl="0" indent="-336145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353" kern="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Match compared with headers stated in </a:t>
            </a:r>
            <a:r>
              <a:rPr lang="en-US" sz="2353" kern="0" dirty="0" err="1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WithHeaders</a:t>
            </a:r>
            <a:r>
              <a:rPr lang="en-US" sz="2353" kern="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 </a:t>
            </a:r>
            <a:endParaRPr kumimoji="0" lang="en-US" sz="2353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Segoe UI" pitchFamily="34" charset="0"/>
              <a:cs typeface="Segoe UI" pitchFamily="34" charset="0"/>
            </a:endParaRPr>
          </a:p>
          <a:p>
            <a:pPr marL="336145" marR="0" lvl="0" indent="-336145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353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1945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571750" y="289955"/>
            <a:ext cx="6684113" cy="899537"/>
          </a:xfrm>
        </p:spPr>
        <p:txBody>
          <a:bodyPr>
            <a:normAutofit fontScale="90000"/>
          </a:bodyPr>
          <a:lstStyle/>
          <a:p>
            <a:r>
              <a:rPr lang="en-US" dirty="0"/>
              <a:t>ASP.NET Core 2.2: What’s New?</a:t>
            </a:r>
          </a:p>
        </p:txBody>
      </p:sp>
      <p:sp>
        <p:nvSpPr>
          <p:cNvPr id="5" name="Rounded Rectangle 4"/>
          <p:cNvSpPr/>
          <p:nvPr/>
        </p:nvSpPr>
        <p:spPr bwMode="auto">
          <a:xfrm>
            <a:off x="1397804" y="1183608"/>
            <a:ext cx="2385462" cy="1744130"/>
          </a:xfrm>
          <a:prstGeom prst="roundRect">
            <a:avLst/>
          </a:prstGeom>
          <a:solidFill>
            <a:srgbClr val="0070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</a:t>
            </a:r>
            <a:endParaRPr lang="en-US" sz="2400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lvl="0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Open API Analyzers &amp; Conventions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Rounded Rectangle 6"/>
          <p:cNvSpPr/>
          <p:nvPr/>
        </p:nvSpPr>
        <p:spPr bwMode="auto">
          <a:xfrm>
            <a:off x="3892549" y="1183608"/>
            <a:ext cx="1622425" cy="1744130"/>
          </a:xfrm>
          <a:prstGeom prst="roundRect">
            <a:avLst/>
          </a:prstGeom>
          <a:solidFill>
            <a:srgbClr val="0070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</a:t>
            </a:r>
            <a:endParaRPr lang="en-US" sz="2400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lvl="0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Problem details support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ounded Rectangle 7"/>
          <p:cNvSpPr/>
          <p:nvPr/>
        </p:nvSpPr>
        <p:spPr bwMode="auto">
          <a:xfrm>
            <a:off x="5639809" y="1183607"/>
            <a:ext cx="2374638" cy="1744130"/>
          </a:xfrm>
          <a:prstGeom prst="roundRect">
            <a:avLst/>
          </a:prstGeom>
          <a:solidFill>
            <a:srgbClr val="0070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</a:t>
            </a:r>
            <a:endParaRPr lang="en-US" sz="2745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lvl="0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745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Endpoint Routing</a:t>
            </a:r>
            <a:endParaRPr kumimoji="0" lang="en-US" sz="2745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Rounded Rectangle 8"/>
          <p:cNvSpPr/>
          <p:nvPr/>
        </p:nvSpPr>
        <p:spPr bwMode="auto">
          <a:xfrm>
            <a:off x="8145928" y="1183607"/>
            <a:ext cx="2459365" cy="1744130"/>
          </a:xfrm>
          <a:prstGeom prst="roundRect">
            <a:avLst/>
          </a:prstGeom>
          <a:solidFill>
            <a:srgbClr val="0070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</a:t>
            </a:r>
            <a:endParaRPr lang="en-US" sz="4000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lvl="0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40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Health checks</a:t>
            </a:r>
            <a:endParaRPr kumimoji="0" lang="en-US" sz="60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Rounded Rectangle 9"/>
          <p:cNvSpPr/>
          <p:nvPr/>
        </p:nvSpPr>
        <p:spPr bwMode="auto">
          <a:xfrm>
            <a:off x="1397804" y="3200067"/>
            <a:ext cx="2642290" cy="1215573"/>
          </a:xfrm>
          <a:prstGeom prst="roundRect">
            <a:avLst/>
          </a:prstGeom>
          <a:solidFill>
            <a:srgbClr val="0070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353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lvl="0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353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HTTP/2 in Kestrel</a:t>
            </a:r>
            <a:endParaRPr kumimoji="0" lang="en-US" sz="2353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Rounded Rectangle 10"/>
          <p:cNvSpPr/>
          <p:nvPr/>
        </p:nvSpPr>
        <p:spPr bwMode="auto">
          <a:xfrm>
            <a:off x="4231342" y="3200067"/>
            <a:ext cx="3735294" cy="1215573"/>
          </a:xfrm>
          <a:prstGeom prst="roundRect">
            <a:avLst/>
          </a:prstGeom>
          <a:solidFill>
            <a:srgbClr val="0070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2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Kestrel configuration</a:t>
            </a:r>
            <a:endParaRPr kumimoji="0" lang="en-US" sz="5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Rounded Rectangle 12"/>
          <p:cNvSpPr/>
          <p:nvPr/>
        </p:nvSpPr>
        <p:spPr bwMode="auto">
          <a:xfrm>
            <a:off x="8098118" y="3182971"/>
            <a:ext cx="2696077" cy="1215573"/>
          </a:xfrm>
          <a:prstGeom prst="roundRect">
            <a:avLst/>
          </a:prstGeom>
          <a:solidFill>
            <a:srgbClr val="0070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353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IIS in-process hosting</a:t>
            </a:r>
            <a:endParaRPr kumimoji="0" lang="en-US" sz="2353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Rounded Rectangle 13"/>
          <p:cNvSpPr/>
          <p:nvPr/>
        </p:nvSpPr>
        <p:spPr bwMode="auto">
          <a:xfrm>
            <a:off x="1099003" y="4722158"/>
            <a:ext cx="2240699" cy="1385564"/>
          </a:xfrm>
          <a:prstGeom prst="roundRect">
            <a:avLst/>
          </a:prstGeom>
          <a:solidFill>
            <a:srgbClr val="0070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353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SignalR </a:t>
            </a:r>
          </a:p>
          <a:p>
            <a:pPr lvl="0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353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Java </a:t>
            </a:r>
          </a:p>
          <a:p>
            <a:pPr lvl="0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353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client</a:t>
            </a:r>
            <a:endParaRPr kumimoji="0" lang="en-US" sz="2353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Rounded Rectangle 18"/>
          <p:cNvSpPr/>
          <p:nvPr/>
        </p:nvSpPr>
        <p:spPr bwMode="auto">
          <a:xfrm>
            <a:off x="3579906" y="4722158"/>
            <a:ext cx="2642290" cy="764170"/>
          </a:xfrm>
          <a:prstGeom prst="roundRect">
            <a:avLst/>
          </a:prstGeom>
          <a:solidFill>
            <a:srgbClr val="0070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CORS improvements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" name="Rounded Rectangle 19"/>
          <p:cNvSpPr/>
          <p:nvPr/>
        </p:nvSpPr>
        <p:spPr bwMode="auto">
          <a:xfrm>
            <a:off x="6333591" y="4722155"/>
            <a:ext cx="2565374" cy="922292"/>
          </a:xfrm>
          <a:prstGeom prst="roundRect">
            <a:avLst/>
          </a:prstGeom>
          <a:solidFill>
            <a:srgbClr val="0070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353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Project templates</a:t>
            </a:r>
            <a:endParaRPr kumimoji="0" lang="en-US" sz="2353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" name="Rounded Rectangle 20"/>
          <p:cNvSpPr/>
          <p:nvPr/>
        </p:nvSpPr>
        <p:spPr bwMode="auto">
          <a:xfrm>
            <a:off x="3632200" y="5510172"/>
            <a:ext cx="2582502" cy="811227"/>
          </a:xfrm>
          <a:prstGeom prst="roundRect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353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Response compression</a:t>
            </a:r>
          </a:p>
        </p:txBody>
      </p:sp>
      <p:sp>
        <p:nvSpPr>
          <p:cNvPr id="22" name="Rounded Rectangle 21"/>
          <p:cNvSpPr/>
          <p:nvPr/>
        </p:nvSpPr>
        <p:spPr bwMode="auto">
          <a:xfrm>
            <a:off x="9017854" y="4687966"/>
            <a:ext cx="2075143" cy="922292"/>
          </a:xfrm>
          <a:prstGeom prst="roundRect">
            <a:avLst/>
          </a:prstGeom>
          <a:solidFill>
            <a:srgbClr val="0070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353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Validation performance</a:t>
            </a:r>
            <a:endParaRPr kumimoji="0" lang="en-US" sz="2353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3" name="Rounded Rectangle 22"/>
          <p:cNvSpPr/>
          <p:nvPr/>
        </p:nvSpPr>
        <p:spPr bwMode="auto">
          <a:xfrm>
            <a:off x="6467529" y="5799382"/>
            <a:ext cx="4625468" cy="522017"/>
          </a:xfrm>
          <a:prstGeom prst="roundRect">
            <a:avLst/>
          </a:prstGeom>
          <a:solidFill>
            <a:srgbClr val="0070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353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HTTP Client performance</a:t>
            </a:r>
            <a:endParaRPr kumimoji="0" lang="en-US" sz="2353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1E5A4F5-F49E-498C-BFE7-60A89D703028}"/>
              </a:ext>
            </a:extLst>
          </p:cNvPr>
          <p:cNvSpPr/>
          <p:nvPr/>
        </p:nvSpPr>
        <p:spPr>
          <a:xfrm>
            <a:off x="2106706" y="6345243"/>
            <a:ext cx="79785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https://docs.microsoft.com/en-us/aspnet/core/release-notes/aspnetcore-2.2</a:t>
            </a:r>
            <a:r>
              <a:rPr lang="en-US" dirty="0"/>
              <a:t> </a:t>
            </a:r>
          </a:p>
        </p:txBody>
      </p:sp>
      <p:sp>
        <p:nvSpPr>
          <p:cNvPr id="17" name="Rounded Rectangle 26">
            <a:extLst>
              <a:ext uri="{FF2B5EF4-FFF2-40B4-BE49-F238E27FC236}">
                <a16:creationId xmlns:a16="http://schemas.microsoft.com/office/drawing/2014/main" id="{5F741039-C006-4CE4-86FC-8AA4D8463F86}"/>
              </a:ext>
            </a:extLst>
          </p:cNvPr>
          <p:cNvSpPr/>
          <p:nvPr/>
        </p:nvSpPr>
        <p:spPr bwMode="auto">
          <a:xfrm>
            <a:off x="2181203" y="3866129"/>
            <a:ext cx="5629475" cy="1744129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rgbClr val="B6DF89"/>
              </a:gs>
              <a:gs pos="83000">
                <a:srgbClr val="DDF0C8"/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noFill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36145" marR="0" lvl="0" indent="-336145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353" kern="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Middleware support for “</a:t>
            </a:r>
            <a:r>
              <a:rPr lang="en-US" sz="2353" kern="0" dirty="0" err="1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Brotli</a:t>
            </a:r>
            <a:r>
              <a:rPr lang="en-US" sz="2353" kern="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” compression data format </a:t>
            </a:r>
          </a:p>
          <a:p>
            <a:pPr marL="336145" marR="0" lvl="0" indent="-336145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353" kern="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Used for response compression </a:t>
            </a:r>
          </a:p>
          <a:p>
            <a:pPr marL="336145" marR="0" lvl="0" indent="-336145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353" kern="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Lossless + Efficient </a:t>
            </a:r>
            <a:endParaRPr kumimoji="0" lang="en-US" sz="2353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Segoe UI" pitchFamily="34" charset="0"/>
              <a:cs typeface="Segoe UI" pitchFamily="34" charset="0"/>
            </a:endParaRPr>
          </a:p>
          <a:p>
            <a:pPr marL="336145" marR="0" lvl="0" indent="-336145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353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0848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571750" y="289955"/>
            <a:ext cx="6684113" cy="899537"/>
          </a:xfrm>
        </p:spPr>
        <p:txBody>
          <a:bodyPr>
            <a:normAutofit fontScale="90000"/>
          </a:bodyPr>
          <a:lstStyle/>
          <a:p>
            <a:r>
              <a:rPr lang="en-US" dirty="0"/>
              <a:t>ASP.NET Core 2.2: What’s New?</a:t>
            </a:r>
          </a:p>
        </p:txBody>
      </p:sp>
      <p:sp>
        <p:nvSpPr>
          <p:cNvPr id="5" name="Rounded Rectangle 4"/>
          <p:cNvSpPr/>
          <p:nvPr/>
        </p:nvSpPr>
        <p:spPr bwMode="auto">
          <a:xfrm>
            <a:off x="1397804" y="1183608"/>
            <a:ext cx="2385462" cy="1744130"/>
          </a:xfrm>
          <a:prstGeom prst="roundRect">
            <a:avLst/>
          </a:prstGeom>
          <a:solidFill>
            <a:srgbClr val="0070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</a:t>
            </a:r>
            <a:endParaRPr lang="en-US" sz="2400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lvl="0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Open API Analyzers &amp; Conventions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Rounded Rectangle 6"/>
          <p:cNvSpPr/>
          <p:nvPr/>
        </p:nvSpPr>
        <p:spPr bwMode="auto">
          <a:xfrm>
            <a:off x="3892549" y="1183608"/>
            <a:ext cx="1622425" cy="1744130"/>
          </a:xfrm>
          <a:prstGeom prst="roundRect">
            <a:avLst/>
          </a:prstGeom>
          <a:solidFill>
            <a:srgbClr val="0070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</a:t>
            </a:r>
            <a:endParaRPr lang="en-US" sz="2400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lvl="0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Problem details support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ounded Rectangle 7"/>
          <p:cNvSpPr/>
          <p:nvPr/>
        </p:nvSpPr>
        <p:spPr bwMode="auto">
          <a:xfrm>
            <a:off x="5639809" y="1183607"/>
            <a:ext cx="2374638" cy="1744130"/>
          </a:xfrm>
          <a:prstGeom prst="roundRect">
            <a:avLst/>
          </a:prstGeom>
          <a:solidFill>
            <a:srgbClr val="0070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</a:t>
            </a:r>
            <a:endParaRPr lang="en-US" sz="2745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lvl="0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745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Endpoint Routing</a:t>
            </a:r>
            <a:endParaRPr kumimoji="0" lang="en-US" sz="2745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Rounded Rectangle 8"/>
          <p:cNvSpPr/>
          <p:nvPr/>
        </p:nvSpPr>
        <p:spPr bwMode="auto">
          <a:xfrm>
            <a:off x="8145928" y="1183607"/>
            <a:ext cx="2459365" cy="1744130"/>
          </a:xfrm>
          <a:prstGeom prst="roundRect">
            <a:avLst/>
          </a:prstGeom>
          <a:solidFill>
            <a:srgbClr val="0070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</a:t>
            </a:r>
            <a:endParaRPr lang="en-US" sz="4000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lvl="0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40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Health checks</a:t>
            </a:r>
            <a:endParaRPr kumimoji="0" lang="en-US" sz="60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Rounded Rectangle 9"/>
          <p:cNvSpPr/>
          <p:nvPr/>
        </p:nvSpPr>
        <p:spPr bwMode="auto">
          <a:xfrm>
            <a:off x="1397804" y="3200067"/>
            <a:ext cx="2642290" cy="1215573"/>
          </a:xfrm>
          <a:prstGeom prst="roundRect">
            <a:avLst/>
          </a:prstGeom>
          <a:solidFill>
            <a:srgbClr val="0070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353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lvl="0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353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HTTP/2 in Kestrel</a:t>
            </a:r>
            <a:endParaRPr kumimoji="0" lang="en-US" sz="2353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Rounded Rectangle 10"/>
          <p:cNvSpPr/>
          <p:nvPr/>
        </p:nvSpPr>
        <p:spPr bwMode="auto">
          <a:xfrm>
            <a:off x="4231342" y="3200067"/>
            <a:ext cx="3735294" cy="1215573"/>
          </a:xfrm>
          <a:prstGeom prst="roundRect">
            <a:avLst/>
          </a:prstGeom>
          <a:solidFill>
            <a:srgbClr val="0070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2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Kestrel configuration</a:t>
            </a:r>
            <a:endParaRPr kumimoji="0" lang="en-US" sz="5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Rounded Rectangle 12"/>
          <p:cNvSpPr/>
          <p:nvPr/>
        </p:nvSpPr>
        <p:spPr bwMode="auto">
          <a:xfrm>
            <a:off x="8098118" y="3182971"/>
            <a:ext cx="2696077" cy="1215573"/>
          </a:xfrm>
          <a:prstGeom prst="roundRect">
            <a:avLst/>
          </a:prstGeom>
          <a:solidFill>
            <a:srgbClr val="0070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353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IIS in-process hosting</a:t>
            </a:r>
            <a:endParaRPr kumimoji="0" lang="en-US" sz="2353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Rounded Rectangle 13"/>
          <p:cNvSpPr/>
          <p:nvPr/>
        </p:nvSpPr>
        <p:spPr bwMode="auto">
          <a:xfrm>
            <a:off x="1099003" y="4722158"/>
            <a:ext cx="2240699" cy="1385564"/>
          </a:xfrm>
          <a:prstGeom prst="roundRect">
            <a:avLst/>
          </a:prstGeom>
          <a:solidFill>
            <a:srgbClr val="0070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353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SignalR </a:t>
            </a:r>
          </a:p>
          <a:p>
            <a:pPr lvl="0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353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Java </a:t>
            </a:r>
          </a:p>
          <a:p>
            <a:pPr lvl="0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353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client</a:t>
            </a:r>
            <a:endParaRPr kumimoji="0" lang="en-US" sz="2353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Rounded Rectangle 18"/>
          <p:cNvSpPr/>
          <p:nvPr/>
        </p:nvSpPr>
        <p:spPr bwMode="auto">
          <a:xfrm>
            <a:off x="3579906" y="4722158"/>
            <a:ext cx="2642290" cy="764170"/>
          </a:xfrm>
          <a:prstGeom prst="roundRect">
            <a:avLst/>
          </a:prstGeom>
          <a:solidFill>
            <a:srgbClr val="0070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CORS improvements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" name="Rounded Rectangle 19"/>
          <p:cNvSpPr/>
          <p:nvPr/>
        </p:nvSpPr>
        <p:spPr bwMode="auto">
          <a:xfrm>
            <a:off x="6333591" y="4722155"/>
            <a:ext cx="2565374" cy="922292"/>
          </a:xfrm>
          <a:prstGeom prst="roundRect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353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Project templates</a:t>
            </a:r>
          </a:p>
        </p:txBody>
      </p:sp>
      <p:sp>
        <p:nvSpPr>
          <p:cNvPr id="21" name="Rounded Rectangle 20"/>
          <p:cNvSpPr/>
          <p:nvPr/>
        </p:nvSpPr>
        <p:spPr bwMode="auto">
          <a:xfrm>
            <a:off x="3632200" y="5510172"/>
            <a:ext cx="2582502" cy="811227"/>
          </a:xfrm>
          <a:prstGeom prst="roundRect">
            <a:avLst/>
          </a:prstGeom>
          <a:solidFill>
            <a:srgbClr val="0070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353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Response compression</a:t>
            </a:r>
            <a:endParaRPr kumimoji="0" lang="en-US" sz="2353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2" name="Rounded Rectangle 21"/>
          <p:cNvSpPr/>
          <p:nvPr/>
        </p:nvSpPr>
        <p:spPr bwMode="auto">
          <a:xfrm>
            <a:off x="9017854" y="4687966"/>
            <a:ext cx="2075143" cy="922292"/>
          </a:xfrm>
          <a:prstGeom prst="roundRect">
            <a:avLst/>
          </a:prstGeom>
          <a:solidFill>
            <a:srgbClr val="0070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353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Validation performance</a:t>
            </a:r>
            <a:endParaRPr kumimoji="0" lang="en-US" sz="2353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3" name="Rounded Rectangle 22"/>
          <p:cNvSpPr/>
          <p:nvPr/>
        </p:nvSpPr>
        <p:spPr bwMode="auto">
          <a:xfrm>
            <a:off x="6467529" y="5799382"/>
            <a:ext cx="4625468" cy="522017"/>
          </a:xfrm>
          <a:prstGeom prst="roundRect">
            <a:avLst/>
          </a:prstGeom>
          <a:solidFill>
            <a:srgbClr val="0070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353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HTTP Client performance</a:t>
            </a:r>
            <a:endParaRPr kumimoji="0" lang="en-US" sz="2353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1E5A4F5-F49E-498C-BFE7-60A89D703028}"/>
              </a:ext>
            </a:extLst>
          </p:cNvPr>
          <p:cNvSpPr/>
          <p:nvPr/>
        </p:nvSpPr>
        <p:spPr>
          <a:xfrm>
            <a:off x="2106706" y="6345243"/>
            <a:ext cx="79785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https://docs.microsoft.com/en-us/aspnet/core/release-notes/aspnetcore-2.2</a:t>
            </a:r>
            <a:r>
              <a:rPr lang="en-US" dirty="0"/>
              <a:t> </a:t>
            </a:r>
          </a:p>
        </p:txBody>
      </p:sp>
      <p:sp>
        <p:nvSpPr>
          <p:cNvPr id="17" name="Rounded Rectangle 26">
            <a:extLst>
              <a:ext uri="{FF2B5EF4-FFF2-40B4-BE49-F238E27FC236}">
                <a16:creationId xmlns:a16="http://schemas.microsoft.com/office/drawing/2014/main" id="{0C1E2A1C-3D9A-4D8E-B0C2-9877D365A1B0}"/>
              </a:ext>
            </a:extLst>
          </p:cNvPr>
          <p:cNvSpPr/>
          <p:nvPr/>
        </p:nvSpPr>
        <p:spPr bwMode="auto">
          <a:xfrm>
            <a:off x="3002224" y="4135276"/>
            <a:ext cx="3797653" cy="2027671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rgbClr val="B6DF89"/>
              </a:gs>
              <a:gs pos="83000">
                <a:srgbClr val="DDF0C8"/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noFill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36145" marR="0" lvl="0" indent="-336145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353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Segoe UI" pitchFamily="34" charset="0"/>
                <a:cs typeface="Segoe UI" pitchFamily="34" charset="0"/>
              </a:rPr>
              <a:t>New 2.2 Templates</a:t>
            </a:r>
          </a:p>
          <a:p>
            <a:pPr marL="336145" marR="0" lvl="0" indent="-336145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353" kern="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Bootstrap 4</a:t>
            </a:r>
          </a:p>
          <a:p>
            <a:pPr marL="336145" marR="0" lvl="0" indent="-336145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353" kern="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Angular 6 (for now)</a:t>
            </a:r>
          </a:p>
          <a:p>
            <a:pPr marL="336145" marR="0" lvl="0" indent="-336145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353" kern="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Simpler UI </a:t>
            </a:r>
            <a:endParaRPr kumimoji="0" lang="en-US" sz="2353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Segoe UI" pitchFamily="34" charset="0"/>
              <a:cs typeface="Segoe UI" pitchFamily="34" charset="0"/>
            </a:endParaRPr>
          </a:p>
          <a:p>
            <a:pPr marL="336145" marR="0" lvl="0" indent="-336145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353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2507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571750" y="289955"/>
            <a:ext cx="6684113" cy="899537"/>
          </a:xfrm>
        </p:spPr>
        <p:txBody>
          <a:bodyPr>
            <a:normAutofit fontScale="90000"/>
          </a:bodyPr>
          <a:lstStyle/>
          <a:p>
            <a:r>
              <a:rPr lang="en-US" dirty="0"/>
              <a:t>ASP.NET Core 2.2: What’s New?</a:t>
            </a:r>
          </a:p>
        </p:txBody>
      </p:sp>
      <p:sp>
        <p:nvSpPr>
          <p:cNvPr id="5" name="Rounded Rectangle 4"/>
          <p:cNvSpPr/>
          <p:nvPr/>
        </p:nvSpPr>
        <p:spPr bwMode="auto">
          <a:xfrm>
            <a:off x="1397804" y="1183608"/>
            <a:ext cx="2385462" cy="1744130"/>
          </a:xfrm>
          <a:prstGeom prst="roundRect">
            <a:avLst/>
          </a:prstGeom>
          <a:solidFill>
            <a:srgbClr val="0070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</a:t>
            </a:r>
            <a:endParaRPr lang="en-US" sz="2400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lvl="0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Open API Analyzers &amp; Conventions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Rounded Rectangle 6"/>
          <p:cNvSpPr/>
          <p:nvPr/>
        </p:nvSpPr>
        <p:spPr bwMode="auto">
          <a:xfrm>
            <a:off x="3892549" y="1183608"/>
            <a:ext cx="1622425" cy="1744130"/>
          </a:xfrm>
          <a:prstGeom prst="roundRect">
            <a:avLst/>
          </a:prstGeom>
          <a:solidFill>
            <a:srgbClr val="0070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</a:t>
            </a:r>
            <a:endParaRPr lang="en-US" sz="2400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lvl="0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Problem details support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ounded Rectangle 7"/>
          <p:cNvSpPr/>
          <p:nvPr/>
        </p:nvSpPr>
        <p:spPr bwMode="auto">
          <a:xfrm>
            <a:off x="5639809" y="1183607"/>
            <a:ext cx="2374638" cy="1744130"/>
          </a:xfrm>
          <a:prstGeom prst="roundRect">
            <a:avLst/>
          </a:prstGeom>
          <a:solidFill>
            <a:srgbClr val="0070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</a:t>
            </a:r>
            <a:endParaRPr lang="en-US" sz="2745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lvl="0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745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Endpoint Routing</a:t>
            </a:r>
            <a:endParaRPr kumimoji="0" lang="en-US" sz="2745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Rounded Rectangle 8"/>
          <p:cNvSpPr/>
          <p:nvPr/>
        </p:nvSpPr>
        <p:spPr bwMode="auto">
          <a:xfrm>
            <a:off x="8145928" y="1183607"/>
            <a:ext cx="2459365" cy="1744130"/>
          </a:xfrm>
          <a:prstGeom prst="roundRect">
            <a:avLst/>
          </a:prstGeom>
          <a:solidFill>
            <a:srgbClr val="0070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</a:t>
            </a:r>
            <a:endParaRPr lang="en-US" sz="4000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lvl="0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40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Health checks</a:t>
            </a:r>
            <a:endParaRPr kumimoji="0" lang="en-US" sz="60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Rounded Rectangle 9"/>
          <p:cNvSpPr/>
          <p:nvPr/>
        </p:nvSpPr>
        <p:spPr bwMode="auto">
          <a:xfrm>
            <a:off x="1397804" y="3200067"/>
            <a:ext cx="2642290" cy="1215573"/>
          </a:xfrm>
          <a:prstGeom prst="roundRect">
            <a:avLst/>
          </a:prstGeom>
          <a:solidFill>
            <a:srgbClr val="0070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353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lvl="0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353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HTTP/2 in Kestrel</a:t>
            </a:r>
            <a:endParaRPr kumimoji="0" lang="en-US" sz="2353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Rounded Rectangle 10"/>
          <p:cNvSpPr/>
          <p:nvPr/>
        </p:nvSpPr>
        <p:spPr bwMode="auto">
          <a:xfrm>
            <a:off x="4231342" y="3200067"/>
            <a:ext cx="3735294" cy="1215573"/>
          </a:xfrm>
          <a:prstGeom prst="roundRect">
            <a:avLst/>
          </a:prstGeom>
          <a:solidFill>
            <a:srgbClr val="0070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2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Kestrel configuration</a:t>
            </a:r>
            <a:endParaRPr kumimoji="0" lang="en-US" sz="5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Rounded Rectangle 12"/>
          <p:cNvSpPr/>
          <p:nvPr/>
        </p:nvSpPr>
        <p:spPr bwMode="auto">
          <a:xfrm>
            <a:off x="8098118" y="3182971"/>
            <a:ext cx="2696077" cy="1215573"/>
          </a:xfrm>
          <a:prstGeom prst="roundRect">
            <a:avLst/>
          </a:prstGeom>
          <a:solidFill>
            <a:srgbClr val="0070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353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IIS in-process hosting</a:t>
            </a:r>
            <a:endParaRPr kumimoji="0" lang="en-US" sz="2353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Rounded Rectangle 13"/>
          <p:cNvSpPr/>
          <p:nvPr/>
        </p:nvSpPr>
        <p:spPr bwMode="auto">
          <a:xfrm>
            <a:off x="1099003" y="4722158"/>
            <a:ext cx="2240699" cy="1385564"/>
          </a:xfrm>
          <a:prstGeom prst="roundRect">
            <a:avLst/>
          </a:prstGeom>
          <a:solidFill>
            <a:srgbClr val="0070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353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SignalR </a:t>
            </a:r>
          </a:p>
          <a:p>
            <a:pPr lvl="0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353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Java </a:t>
            </a:r>
          </a:p>
          <a:p>
            <a:pPr lvl="0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353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client</a:t>
            </a:r>
            <a:endParaRPr kumimoji="0" lang="en-US" sz="2353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Rounded Rectangle 18"/>
          <p:cNvSpPr/>
          <p:nvPr/>
        </p:nvSpPr>
        <p:spPr bwMode="auto">
          <a:xfrm>
            <a:off x="3579906" y="4722158"/>
            <a:ext cx="2642290" cy="764170"/>
          </a:xfrm>
          <a:prstGeom prst="roundRect">
            <a:avLst/>
          </a:prstGeom>
          <a:solidFill>
            <a:srgbClr val="0070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CORS improvements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" name="Rounded Rectangle 19"/>
          <p:cNvSpPr/>
          <p:nvPr/>
        </p:nvSpPr>
        <p:spPr bwMode="auto">
          <a:xfrm>
            <a:off x="6333591" y="4722155"/>
            <a:ext cx="2565374" cy="922292"/>
          </a:xfrm>
          <a:prstGeom prst="roundRect">
            <a:avLst/>
          </a:prstGeom>
          <a:solidFill>
            <a:srgbClr val="0070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353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Project templates</a:t>
            </a:r>
            <a:endParaRPr kumimoji="0" lang="en-US" sz="2353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" name="Rounded Rectangle 20"/>
          <p:cNvSpPr/>
          <p:nvPr/>
        </p:nvSpPr>
        <p:spPr bwMode="auto">
          <a:xfrm>
            <a:off x="3632200" y="5510172"/>
            <a:ext cx="2582502" cy="811227"/>
          </a:xfrm>
          <a:prstGeom prst="roundRect">
            <a:avLst/>
          </a:prstGeom>
          <a:solidFill>
            <a:srgbClr val="0070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353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Response compression</a:t>
            </a:r>
            <a:endParaRPr kumimoji="0" lang="en-US" sz="2353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2" name="Rounded Rectangle 21"/>
          <p:cNvSpPr/>
          <p:nvPr/>
        </p:nvSpPr>
        <p:spPr bwMode="auto">
          <a:xfrm>
            <a:off x="9017854" y="4687966"/>
            <a:ext cx="2075143" cy="922292"/>
          </a:xfrm>
          <a:prstGeom prst="roundRect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353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Validation performance</a:t>
            </a:r>
          </a:p>
        </p:txBody>
      </p:sp>
      <p:sp>
        <p:nvSpPr>
          <p:cNvPr id="23" name="Rounded Rectangle 22"/>
          <p:cNvSpPr/>
          <p:nvPr/>
        </p:nvSpPr>
        <p:spPr bwMode="auto">
          <a:xfrm>
            <a:off x="6467529" y="5799382"/>
            <a:ext cx="4625468" cy="522017"/>
          </a:xfrm>
          <a:prstGeom prst="roundRect">
            <a:avLst/>
          </a:prstGeom>
          <a:solidFill>
            <a:srgbClr val="0070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353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HTTP Client performance</a:t>
            </a:r>
            <a:endParaRPr kumimoji="0" lang="en-US" sz="2353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1E5A4F5-F49E-498C-BFE7-60A89D703028}"/>
              </a:ext>
            </a:extLst>
          </p:cNvPr>
          <p:cNvSpPr/>
          <p:nvPr/>
        </p:nvSpPr>
        <p:spPr>
          <a:xfrm>
            <a:off x="2106706" y="6345243"/>
            <a:ext cx="79785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https://docs.microsoft.com/en-us/aspnet/core/release-notes/aspnetcore-2.2</a:t>
            </a:r>
            <a:r>
              <a:rPr lang="en-US" dirty="0"/>
              <a:t> </a:t>
            </a:r>
          </a:p>
        </p:txBody>
      </p:sp>
      <p:sp>
        <p:nvSpPr>
          <p:cNvPr id="17" name="Rounded Rectangle 26">
            <a:extLst>
              <a:ext uri="{FF2B5EF4-FFF2-40B4-BE49-F238E27FC236}">
                <a16:creationId xmlns:a16="http://schemas.microsoft.com/office/drawing/2014/main" id="{8CCB7810-43D5-4DEC-9FBF-37F27FD7D0A2}"/>
              </a:ext>
            </a:extLst>
          </p:cNvPr>
          <p:cNvSpPr/>
          <p:nvPr/>
        </p:nvSpPr>
        <p:spPr bwMode="auto">
          <a:xfrm>
            <a:off x="4831697" y="3530600"/>
            <a:ext cx="5629475" cy="1316660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rgbClr val="B6DF89"/>
              </a:gs>
              <a:gs pos="83000">
                <a:srgbClr val="DDF0C8"/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noFill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36145" marR="0" lvl="0" indent="-336145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353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Segoe UI" pitchFamily="34" charset="0"/>
                <a:cs typeface="Segoe UI" pitchFamily="34" charset="0"/>
              </a:rPr>
              <a:t>MVC Validation Improvements</a:t>
            </a:r>
          </a:p>
          <a:p>
            <a:pPr marL="336145" marR="0" lvl="0" indent="-336145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353" kern="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Skips validation if possible </a:t>
            </a:r>
            <a:endParaRPr kumimoji="0" lang="en-US" sz="2353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73523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571750" y="289955"/>
            <a:ext cx="6684113" cy="899537"/>
          </a:xfrm>
        </p:spPr>
        <p:txBody>
          <a:bodyPr>
            <a:normAutofit fontScale="90000"/>
          </a:bodyPr>
          <a:lstStyle/>
          <a:p>
            <a:r>
              <a:rPr lang="en-US" dirty="0"/>
              <a:t>ASP.NET Core 2.2: What’s New?</a:t>
            </a:r>
          </a:p>
        </p:txBody>
      </p:sp>
      <p:sp>
        <p:nvSpPr>
          <p:cNvPr id="5" name="Rounded Rectangle 4"/>
          <p:cNvSpPr/>
          <p:nvPr/>
        </p:nvSpPr>
        <p:spPr bwMode="auto">
          <a:xfrm>
            <a:off x="1397804" y="1183608"/>
            <a:ext cx="2385462" cy="1744130"/>
          </a:xfrm>
          <a:prstGeom prst="roundRect">
            <a:avLst/>
          </a:prstGeom>
          <a:solidFill>
            <a:srgbClr val="0070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</a:t>
            </a:r>
            <a:endParaRPr lang="en-US" sz="2400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lvl="0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Open API Analyzers &amp; Conventions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Rounded Rectangle 6"/>
          <p:cNvSpPr/>
          <p:nvPr/>
        </p:nvSpPr>
        <p:spPr bwMode="auto">
          <a:xfrm>
            <a:off x="3892549" y="1183608"/>
            <a:ext cx="1622425" cy="1744130"/>
          </a:xfrm>
          <a:prstGeom prst="roundRect">
            <a:avLst/>
          </a:prstGeom>
          <a:solidFill>
            <a:srgbClr val="0070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</a:t>
            </a:r>
            <a:endParaRPr lang="en-US" sz="2400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lvl="0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Problem details support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ounded Rectangle 7"/>
          <p:cNvSpPr/>
          <p:nvPr/>
        </p:nvSpPr>
        <p:spPr bwMode="auto">
          <a:xfrm>
            <a:off x="5639809" y="1183607"/>
            <a:ext cx="2374638" cy="1744130"/>
          </a:xfrm>
          <a:prstGeom prst="roundRect">
            <a:avLst/>
          </a:prstGeom>
          <a:solidFill>
            <a:srgbClr val="0070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</a:t>
            </a:r>
            <a:endParaRPr lang="en-US" sz="2745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lvl="0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745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Endpoint Routing</a:t>
            </a:r>
            <a:endParaRPr kumimoji="0" lang="en-US" sz="2745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Rounded Rectangle 8"/>
          <p:cNvSpPr/>
          <p:nvPr/>
        </p:nvSpPr>
        <p:spPr bwMode="auto">
          <a:xfrm>
            <a:off x="8145928" y="1183607"/>
            <a:ext cx="2459365" cy="1744130"/>
          </a:xfrm>
          <a:prstGeom prst="roundRect">
            <a:avLst/>
          </a:prstGeom>
          <a:solidFill>
            <a:srgbClr val="0070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</a:t>
            </a:r>
            <a:endParaRPr lang="en-US" sz="4000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lvl="0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40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Health checks</a:t>
            </a:r>
            <a:endParaRPr kumimoji="0" lang="en-US" sz="60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Rounded Rectangle 9"/>
          <p:cNvSpPr/>
          <p:nvPr/>
        </p:nvSpPr>
        <p:spPr bwMode="auto">
          <a:xfrm>
            <a:off x="1397804" y="3200067"/>
            <a:ext cx="2642290" cy="1215573"/>
          </a:xfrm>
          <a:prstGeom prst="roundRect">
            <a:avLst/>
          </a:prstGeom>
          <a:solidFill>
            <a:srgbClr val="0070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353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lvl="0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353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HTTP/2 in Kestrel</a:t>
            </a:r>
            <a:endParaRPr kumimoji="0" lang="en-US" sz="2353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Rounded Rectangle 10"/>
          <p:cNvSpPr/>
          <p:nvPr/>
        </p:nvSpPr>
        <p:spPr bwMode="auto">
          <a:xfrm>
            <a:off x="4231342" y="3200067"/>
            <a:ext cx="3735294" cy="1215573"/>
          </a:xfrm>
          <a:prstGeom prst="roundRect">
            <a:avLst/>
          </a:prstGeom>
          <a:solidFill>
            <a:srgbClr val="0070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2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Kestrel configuration</a:t>
            </a:r>
            <a:endParaRPr kumimoji="0" lang="en-US" sz="5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Rounded Rectangle 12"/>
          <p:cNvSpPr/>
          <p:nvPr/>
        </p:nvSpPr>
        <p:spPr bwMode="auto">
          <a:xfrm>
            <a:off x="8098118" y="3182971"/>
            <a:ext cx="2696077" cy="1215573"/>
          </a:xfrm>
          <a:prstGeom prst="roundRect">
            <a:avLst/>
          </a:prstGeom>
          <a:solidFill>
            <a:srgbClr val="0070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353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IIS in-process hosting</a:t>
            </a:r>
            <a:endParaRPr kumimoji="0" lang="en-US" sz="2353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Rounded Rectangle 13"/>
          <p:cNvSpPr/>
          <p:nvPr/>
        </p:nvSpPr>
        <p:spPr bwMode="auto">
          <a:xfrm>
            <a:off x="1099003" y="4722158"/>
            <a:ext cx="2240699" cy="1385564"/>
          </a:xfrm>
          <a:prstGeom prst="roundRect">
            <a:avLst/>
          </a:prstGeom>
          <a:solidFill>
            <a:srgbClr val="0070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353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SignalR </a:t>
            </a:r>
          </a:p>
          <a:p>
            <a:pPr lvl="0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353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Java </a:t>
            </a:r>
          </a:p>
          <a:p>
            <a:pPr lvl="0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353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client</a:t>
            </a:r>
            <a:endParaRPr kumimoji="0" lang="en-US" sz="2353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Rounded Rectangle 18"/>
          <p:cNvSpPr/>
          <p:nvPr/>
        </p:nvSpPr>
        <p:spPr bwMode="auto">
          <a:xfrm>
            <a:off x="3579906" y="4722158"/>
            <a:ext cx="2642290" cy="764170"/>
          </a:xfrm>
          <a:prstGeom prst="roundRect">
            <a:avLst/>
          </a:prstGeom>
          <a:solidFill>
            <a:srgbClr val="0070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CORS improvements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" name="Rounded Rectangle 19"/>
          <p:cNvSpPr/>
          <p:nvPr/>
        </p:nvSpPr>
        <p:spPr bwMode="auto">
          <a:xfrm>
            <a:off x="6333591" y="4722155"/>
            <a:ext cx="2565374" cy="922292"/>
          </a:xfrm>
          <a:prstGeom prst="roundRect">
            <a:avLst/>
          </a:prstGeom>
          <a:solidFill>
            <a:srgbClr val="0070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353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Project templates</a:t>
            </a:r>
            <a:endParaRPr kumimoji="0" lang="en-US" sz="2353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" name="Rounded Rectangle 20"/>
          <p:cNvSpPr/>
          <p:nvPr/>
        </p:nvSpPr>
        <p:spPr bwMode="auto">
          <a:xfrm>
            <a:off x="3632200" y="5510172"/>
            <a:ext cx="2582502" cy="811227"/>
          </a:xfrm>
          <a:prstGeom prst="roundRect">
            <a:avLst/>
          </a:prstGeom>
          <a:solidFill>
            <a:srgbClr val="0070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353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Response compression</a:t>
            </a:r>
            <a:endParaRPr kumimoji="0" lang="en-US" sz="2353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2" name="Rounded Rectangle 21"/>
          <p:cNvSpPr/>
          <p:nvPr/>
        </p:nvSpPr>
        <p:spPr bwMode="auto">
          <a:xfrm>
            <a:off x="9017854" y="4687966"/>
            <a:ext cx="2075143" cy="922292"/>
          </a:xfrm>
          <a:prstGeom prst="roundRect">
            <a:avLst/>
          </a:prstGeom>
          <a:solidFill>
            <a:srgbClr val="0070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353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Validation performance</a:t>
            </a:r>
            <a:endParaRPr kumimoji="0" lang="en-US" sz="2353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3" name="Rounded Rectangle 22"/>
          <p:cNvSpPr/>
          <p:nvPr/>
        </p:nvSpPr>
        <p:spPr bwMode="auto">
          <a:xfrm>
            <a:off x="6467529" y="5799382"/>
            <a:ext cx="4625468" cy="522017"/>
          </a:xfrm>
          <a:prstGeom prst="roundRect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353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HTTP Client performance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1E5A4F5-F49E-498C-BFE7-60A89D703028}"/>
              </a:ext>
            </a:extLst>
          </p:cNvPr>
          <p:cNvSpPr/>
          <p:nvPr/>
        </p:nvSpPr>
        <p:spPr>
          <a:xfrm>
            <a:off x="2106706" y="6345243"/>
            <a:ext cx="79785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https://docs.microsoft.com/en-us/aspnet/core/release-notes/aspnetcore-2.2</a:t>
            </a:r>
            <a:r>
              <a:rPr lang="en-US" dirty="0"/>
              <a:t> </a:t>
            </a:r>
          </a:p>
        </p:txBody>
      </p:sp>
      <p:sp>
        <p:nvSpPr>
          <p:cNvPr id="17" name="Rounded Rectangle 26">
            <a:extLst>
              <a:ext uri="{FF2B5EF4-FFF2-40B4-BE49-F238E27FC236}">
                <a16:creationId xmlns:a16="http://schemas.microsoft.com/office/drawing/2014/main" id="{4FE28500-AF13-428F-8487-8CFC497411A7}"/>
              </a:ext>
            </a:extLst>
          </p:cNvPr>
          <p:cNvSpPr/>
          <p:nvPr/>
        </p:nvSpPr>
        <p:spPr bwMode="auto">
          <a:xfrm>
            <a:off x="5591328" y="4235449"/>
            <a:ext cx="5629475" cy="1666923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rgbClr val="B6DF89"/>
              </a:gs>
              <a:gs pos="83000">
                <a:srgbClr val="DDF0C8"/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noFill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36145" marR="0" lvl="0" indent="-336145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353" b="0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Segoe UI" pitchFamily="34" charset="0"/>
                <a:cs typeface="Segoe UI" pitchFamily="34" charset="0"/>
              </a:rPr>
              <a:t>SocketsHttpHandler</a:t>
            </a:r>
            <a:r>
              <a:rPr kumimoji="0" lang="en-US" sz="2353" b="0" i="0" u="none" strike="noStrike" kern="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Segoe UI" pitchFamily="34" charset="0"/>
                <a:cs typeface="Segoe UI" pitchFamily="34" charset="0"/>
              </a:rPr>
              <a:t> perf improved</a:t>
            </a:r>
          </a:p>
          <a:p>
            <a:pPr marL="336145" marR="0" lvl="0" indent="-336145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353" kern="0" dirty="0" err="1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Outoing</a:t>
            </a:r>
            <a:r>
              <a:rPr lang="en-US" sz="2353" kern="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 HTTP requests improvements</a:t>
            </a:r>
          </a:p>
          <a:p>
            <a:pPr marL="336145" marR="0" lvl="0" indent="-336145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353" kern="0" dirty="0" err="1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HttpClient</a:t>
            </a:r>
            <a:r>
              <a:rPr lang="en-US" sz="2353" kern="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 throughout improved under load, both Linux + </a:t>
            </a:r>
            <a:r>
              <a:rPr lang="en-US" sz="2353" kern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Windows servers </a:t>
            </a:r>
            <a:endParaRPr kumimoji="0" lang="en-US" sz="2353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Segoe UI" pitchFamily="34" charset="0"/>
              <a:cs typeface="Segoe UI" pitchFamily="34" charset="0"/>
            </a:endParaRPr>
          </a:p>
          <a:p>
            <a:pPr marL="336145" marR="0" lvl="0" indent="-336145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353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3030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953" y="1288468"/>
            <a:ext cx="11254095" cy="4960648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96793" y="289957"/>
            <a:ext cx="10398414" cy="899537"/>
          </a:xfrm>
        </p:spPr>
        <p:txBody>
          <a:bodyPr>
            <a:normAutofit fontScale="90000"/>
          </a:bodyPr>
          <a:lstStyle/>
          <a:p>
            <a:r>
              <a:rPr lang="en-US" dirty="0"/>
              <a:t>.NET Across Windows/Web Platforms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56201" y="6249116"/>
            <a:ext cx="12035800" cy="615522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2353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Source: </a:t>
            </a:r>
            <a:r>
              <a:rPr lang="en-US" sz="2353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linkClick r:id="rId4"/>
              </a:rPr>
              <a:t>http://blogs.msdn.com/b/dotnet/archive/2014/12/04/introducing-net-core.aspx</a:t>
            </a:r>
            <a:r>
              <a:rPr lang="en-US" sz="2353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1382534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571750" y="289955"/>
            <a:ext cx="6684113" cy="899537"/>
          </a:xfrm>
        </p:spPr>
        <p:txBody>
          <a:bodyPr>
            <a:normAutofit fontScale="90000"/>
          </a:bodyPr>
          <a:lstStyle/>
          <a:p>
            <a:r>
              <a:rPr lang="en-US" dirty="0"/>
              <a:t>ASP.NET Core 2.2: What’s New?</a:t>
            </a:r>
          </a:p>
        </p:txBody>
      </p:sp>
      <p:sp>
        <p:nvSpPr>
          <p:cNvPr id="5" name="Rounded Rectangle 4"/>
          <p:cNvSpPr/>
          <p:nvPr/>
        </p:nvSpPr>
        <p:spPr bwMode="auto">
          <a:xfrm>
            <a:off x="1397804" y="1183608"/>
            <a:ext cx="2385462" cy="1744130"/>
          </a:xfrm>
          <a:prstGeom prst="roundRect">
            <a:avLst/>
          </a:prstGeom>
          <a:solidFill>
            <a:srgbClr val="0070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</a:t>
            </a:r>
            <a:endParaRPr lang="en-US" sz="2400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lvl="0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Open API Analyzers &amp; Conventions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Rounded Rectangle 6"/>
          <p:cNvSpPr/>
          <p:nvPr/>
        </p:nvSpPr>
        <p:spPr bwMode="auto">
          <a:xfrm>
            <a:off x="3892549" y="1183608"/>
            <a:ext cx="1622425" cy="1744130"/>
          </a:xfrm>
          <a:prstGeom prst="roundRect">
            <a:avLst/>
          </a:prstGeom>
          <a:solidFill>
            <a:srgbClr val="0070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</a:t>
            </a:r>
            <a:endParaRPr lang="en-US" sz="2400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lvl="0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Problem details support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ounded Rectangle 7"/>
          <p:cNvSpPr/>
          <p:nvPr/>
        </p:nvSpPr>
        <p:spPr bwMode="auto">
          <a:xfrm>
            <a:off x="5639809" y="1183607"/>
            <a:ext cx="2374638" cy="1744130"/>
          </a:xfrm>
          <a:prstGeom prst="roundRect">
            <a:avLst/>
          </a:prstGeom>
          <a:solidFill>
            <a:srgbClr val="0070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</a:t>
            </a:r>
            <a:endParaRPr lang="en-US" sz="2745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lvl="0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745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Endpoint Routing</a:t>
            </a:r>
            <a:endParaRPr kumimoji="0" lang="en-US" sz="2745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Rounded Rectangle 8"/>
          <p:cNvSpPr/>
          <p:nvPr/>
        </p:nvSpPr>
        <p:spPr bwMode="auto">
          <a:xfrm>
            <a:off x="8145928" y="1183607"/>
            <a:ext cx="2459365" cy="1744130"/>
          </a:xfrm>
          <a:prstGeom prst="roundRect">
            <a:avLst/>
          </a:prstGeom>
          <a:solidFill>
            <a:srgbClr val="0070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</a:t>
            </a:r>
            <a:endParaRPr lang="en-US" sz="4000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lvl="0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40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Health checks</a:t>
            </a:r>
            <a:endParaRPr kumimoji="0" lang="en-US" sz="60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Rounded Rectangle 9"/>
          <p:cNvSpPr/>
          <p:nvPr/>
        </p:nvSpPr>
        <p:spPr bwMode="auto">
          <a:xfrm>
            <a:off x="1397804" y="3200067"/>
            <a:ext cx="2642290" cy="1215573"/>
          </a:xfrm>
          <a:prstGeom prst="roundRect">
            <a:avLst/>
          </a:prstGeom>
          <a:solidFill>
            <a:srgbClr val="0070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353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lvl="0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353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HTTP/2 in Kestrel</a:t>
            </a:r>
            <a:endParaRPr kumimoji="0" lang="en-US" sz="2353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Rounded Rectangle 10"/>
          <p:cNvSpPr/>
          <p:nvPr/>
        </p:nvSpPr>
        <p:spPr bwMode="auto">
          <a:xfrm>
            <a:off x="4231342" y="3200067"/>
            <a:ext cx="3735294" cy="1215573"/>
          </a:xfrm>
          <a:prstGeom prst="roundRect">
            <a:avLst/>
          </a:prstGeom>
          <a:solidFill>
            <a:srgbClr val="0070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2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Kestrel configuration</a:t>
            </a:r>
            <a:endParaRPr kumimoji="0" lang="en-US" sz="5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Rounded Rectangle 12"/>
          <p:cNvSpPr/>
          <p:nvPr/>
        </p:nvSpPr>
        <p:spPr bwMode="auto">
          <a:xfrm>
            <a:off x="8098118" y="3182971"/>
            <a:ext cx="2696077" cy="1215573"/>
          </a:xfrm>
          <a:prstGeom prst="roundRect">
            <a:avLst/>
          </a:prstGeom>
          <a:solidFill>
            <a:srgbClr val="0070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353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IIS in-process hosting</a:t>
            </a:r>
            <a:endParaRPr kumimoji="0" lang="en-US" sz="2353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Rounded Rectangle 13"/>
          <p:cNvSpPr/>
          <p:nvPr/>
        </p:nvSpPr>
        <p:spPr bwMode="auto">
          <a:xfrm>
            <a:off x="1099003" y="4722158"/>
            <a:ext cx="2240699" cy="1385564"/>
          </a:xfrm>
          <a:prstGeom prst="roundRect">
            <a:avLst/>
          </a:prstGeom>
          <a:solidFill>
            <a:srgbClr val="0070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353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SignalR </a:t>
            </a:r>
          </a:p>
          <a:p>
            <a:pPr lvl="0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353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Java </a:t>
            </a:r>
          </a:p>
          <a:p>
            <a:pPr lvl="0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353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client</a:t>
            </a:r>
            <a:endParaRPr kumimoji="0" lang="en-US" sz="2353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Rounded Rectangle 18"/>
          <p:cNvSpPr/>
          <p:nvPr/>
        </p:nvSpPr>
        <p:spPr bwMode="auto">
          <a:xfrm>
            <a:off x="3579906" y="4722158"/>
            <a:ext cx="2642290" cy="764170"/>
          </a:xfrm>
          <a:prstGeom prst="roundRect">
            <a:avLst/>
          </a:prstGeom>
          <a:solidFill>
            <a:srgbClr val="0070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CORS improvements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" name="Rounded Rectangle 19"/>
          <p:cNvSpPr/>
          <p:nvPr/>
        </p:nvSpPr>
        <p:spPr bwMode="auto">
          <a:xfrm>
            <a:off x="6333591" y="4722155"/>
            <a:ext cx="2565374" cy="922292"/>
          </a:xfrm>
          <a:prstGeom prst="roundRect">
            <a:avLst/>
          </a:prstGeom>
          <a:solidFill>
            <a:srgbClr val="0070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353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Project templates</a:t>
            </a:r>
            <a:endParaRPr kumimoji="0" lang="en-US" sz="2353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" name="Rounded Rectangle 20"/>
          <p:cNvSpPr/>
          <p:nvPr/>
        </p:nvSpPr>
        <p:spPr bwMode="auto">
          <a:xfrm>
            <a:off x="3632200" y="5510172"/>
            <a:ext cx="2582502" cy="811227"/>
          </a:xfrm>
          <a:prstGeom prst="roundRect">
            <a:avLst/>
          </a:prstGeom>
          <a:solidFill>
            <a:srgbClr val="0070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353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Response compression</a:t>
            </a:r>
            <a:endParaRPr kumimoji="0" lang="en-US" sz="2353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2" name="Rounded Rectangle 21"/>
          <p:cNvSpPr/>
          <p:nvPr/>
        </p:nvSpPr>
        <p:spPr bwMode="auto">
          <a:xfrm>
            <a:off x="9017854" y="4687966"/>
            <a:ext cx="2075143" cy="922292"/>
          </a:xfrm>
          <a:prstGeom prst="roundRect">
            <a:avLst/>
          </a:prstGeom>
          <a:solidFill>
            <a:srgbClr val="0070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353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Validation performance</a:t>
            </a:r>
            <a:endParaRPr kumimoji="0" lang="en-US" sz="2353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3" name="Rounded Rectangle 22"/>
          <p:cNvSpPr/>
          <p:nvPr/>
        </p:nvSpPr>
        <p:spPr bwMode="auto">
          <a:xfrm>
            <a:off x="6467529" y="5799382"/>
            <a:ext cx="4625468" cy="522017"/>
          </a:xfrm>
          <a:prstGeom prst="roundRect">
            <a:avLst/>
          </a:prstGeom>
          <a:solidFill>
            <a:srgbClr val="0070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353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HTTP Client performance</a:t>
            </a:r>
            <a:endParaRPr kumimoji="0" lang="en-US" sz="2353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1E5A4F5-F49E-498C-BFE7-60A89D703028}"/>
              </a:ext>
            </a:extLst>
          </p:cNvPr>
          <p:cNvSpPr/>
          <p:nvPr/>
        </p:nvSpPr>
        <p:spPr>
          <a:xfrm>
            <a:off x="2106706" y="6345243"/>
            <a:ext cx="79785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https://docs.microsoft.com/en-us/aspnet/core/release-notes/aspnetcore-2.2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240598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860440" y="289957"/>
            <a:ext cx="8471121" cy="899537"/>
          </a:xfrm>
        </p:spPr>
        <p:txBody>
          <a:bodyPr>
            <a:normAutofit/>
          </a:bodyPr>
          <a:lstStyle/>
          <a:p>
            <a:r>
              <a:rPr lang="en-US" dirty="0"/>
              <a:t>How about Entity Framework?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8827" y="1189494"/>
            <a:ext cx="9174347" cy="5158051"/>
          </a:xfrm>
          <a:prstGeom prst="rect">
            <a:avLst/>
          </a:prstGeom>
        </p:spPr>
      </p:pic>
      <p:sp>
        <p:nvSpPr>
          <p:cNvPr id="2" name="Can 1"/>
          <p:cNvSpPr/>
          <p:nvPr/>
        </p:nvSpPr>
        <p:spPr bwMode="auto">
          <a:xfrm>
            <a:off x="8841531" y="5061143"/>
            <a:ext cx="896425" cy="1192245"/>
          </a:xfrm>
          <a:prstGeom prst="can">
            <a:avLst/>
          </a:prstGeom>
          <a:solidFill>
            <a:srgbClr val="B6DF8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353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DB</a:t>
            </a:r>
          </a:p>
        </p:txBody>
      </p:sp>
      <p:sp>
        <p:nvSpPr>
          <p:cNvPr id="5" name="Cloud 4"/>
          <p:cNvSpPr/>
          <p:nvPr/>
        </p:nvSpPr>
        <p:spPr bwMode="auto">
          <a:xfrm>
            <a:off x="8471765" y="3713393"/>
            <a:ext cx="1635958" cy="896425"/>
          </a:xfrm>
          <a:prstGeom prst="cloud">
            <a:avLst/>
          </a:prstGeom>
          <a:solidFill>
            <a:schemeClr val="tx1">
              <a:lumMod val="40000"/>
              <a:lumOff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353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ORM</a:t>
            </a:r>
          </a:p>
        </p:txBody>
      </p:sp>
      <p:sp>
        <p:nvSpPr>
          <p:cNvPr id="6" name="Flowchart: Multidocument 5"/>
          <p:cNvSpPr/>
          <p:nvPr/>
        </p:nvSpPr>
        <p:spPr bwMode="auto">
          <a:xfrm>
            <a:off x="8426680" y="2089032"/>
            <a:ext cx="1726130" cy="1173037"/>
          </a:xfrm>
          <a:prstGeom prst="flowChartMultidocument">
            <a:avLst/>
          </a:prstGeom>
          <a:solidFill>
            <a:schemeClr val="accent6">
              <a:lumMod val="10000"/>
              <a:lumOff val="90000"/>
            </a:schemeClr>
          </a:solidFill>
          <a:ln>
            <a:solidFill>
              <a:schemeClr val="accent6">
                <a:lumMod val="50000"/>
                <a:lumOff val="5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353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Entities in Code</a:t>
            </a:r>
          </a:p>
        </p:txBody>
      </p:sp>
      <p:sp>
        <p:nvSpPr>
          <p:cNvPr id="7" name="Down Arrow 6"/>
          <p:cNvSpPr/>
          <p:nvPr/>
        </p:nvSpPr>
        <p:spPr bwMode="auto">
          <a:xfrm>
            <a:off x="9270096" y="3262069"/>
            <a:ext cx="235579" cy="451325"/>
          </a:xfrm>
          <a:prstGeom prst="downArrow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Down Arrow 8"/>
          <p:cNvSpPr/>
          <p:nvPr/>
        </p:nvSpPr>
        <p:spPr bwMode="auto">
          <a:xfrm flipV="1">
            <a:off x="8847593" y="3262069"/>
            <a:ext cx="235579" cy="451325"/>
          </a:xfrm>
          <a:prstGeom prst="downArrow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Down Arrow 13"/>
          <p:cNvSpPr/>
          <p:nvPr/>
        </p:nvSpPr>
        <p:spPr bwMode="auto">
          <a:xfrm flipV="1">
            <a:off x="9390832" y="4609819"/>
            <a:ext cx="235579" cy="451325"/>
          </a:xfrm>
          <a:prstGeom prst="downArrow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Down Arrow 14"/>
          <p:cNvSpPr/>
          <p:nvPr/>
        </p:nvSpPr>
        <p:spPr bwMode="auto">
          <a:xfrm>
            <a:off x="8968329" y="4609819"/>
            <a:ext cx="235579" cy="451325"/>
          </a:xfrm>
          <a:prstGeom prst="downArrow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328189" y="3229411"/>
            <a:ext cx="847967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421E57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Core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818103" y="4556981"/>
            <a:ext cx="239168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421E57"/>
                </a:solidFill>
              </a:rPr>
              <a:t>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B364433-6222-4631-AC78-04EFA13FCE4C}"/>
              </a:ext>
            </a:extLst>
          </p:cNvPr>
          <p:cNvSpPr txBox="1"/>
          <p:nvPr/>
        </p:nvSpPr>
        <p:spPr>
          <a:xfrm>
            <a:off x="5831544" y="5005727"/>
            <a:ext cx="59182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4.6+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CA2FE70-19C1-4599-8108-CA6E6B2108CB}"/>
              </a:ext>
            </a:extLst>
          </p:cNvPr>
          <p:cNvSpPr txBox="1"/>
          <p:nvPr/>
        </p:nvSpPr>
        <p:spPr>
          <a:xfrm>
            <a:off x="4395290" y="2675550"/>
            <a:ext cx="59182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4.6+</a:t>
            </a:r>
          </a:p>
        </p:txBody>
      </p:sp>
      <p:sp>
        <p:nvSpPr>
          <p:cNvPr id="8" name="Rectangle 7"/>
          <p:cNvSpPr/>
          <p:nvPr/>
        </p:nvSpPr>
        <p:spPr>
          <a:xfrm>
            <a:off x="3869872" y="5061143"/>
            <a:ext cx="3673928" cy="3109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30879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CCE76EF2-948F-4618-B807-AE86DC2CDD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304"/>
            <a:ext cx="12192000" cy="6819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93843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6EB7C-7104-4159-A4FB-DA733AE008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 Core 2.2 and 3.0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906B7E9-DEC1-49BA-89EF-F98B4F063B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1537489"/>
            <a:ext cx="11670674" cy="4955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89820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E4E6A7C-1148-4D9E-A934-814F011600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8826" y="1054346"/>
            <a:ext cx="9174347" cy="537005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860440" y="289957"/>
            <a:ext cx="8471121" cy="899537"/>
          </a:xfrm>
        </p:spPr>
        <p:txBody>
          <a:bodyPr>
            <a:normAutofit/>
          </a:bodyPr>
          <a:lstStyle/>
          <a:p>
            <a:r>
              <a:rPr lang="en-US" dirty="0"/>
              <a:t>Pluralsight Courses by Julie </a:t>
            </a:r>
            <a:r>
              <a:rPr lang="en-US" dirty="0" err="1"/>
              <a:t>Lerman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BF4F55C-D868-4E10-B0C5-2AFB2AA96E4B}"/>
              </a:ext>
            </a:extLst>
          </p:cNvPr>
          <p:cNvSpPr/>
          <p:nvPr/>
        </p:nvSpPr>
        <p:spPr>
          <a:xfrm>
            <a:off x="3640615" y="6383377"/>
            <a:ext cx="491077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https://www.pluralsight.com/authors/julie-lerman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4964128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5686" y="2165748"/>
            <a:ext cx="9860627" cy="2526505"/>
          </a:xfrm>
        </p:spPr>
        <p:txBody>
          <a:bodyPr>
            <a:normAutofit/>
          </a:bodyPr>
          <a:lstStyle/>
          <a:p>
            <a:pPr algn="ctr"/>
            <a:r>
              <a:rPr lang="en-US" sz="8627" dirty="0"/>
              <a:t>Visual Studio 2017 </a:t>
            </a:r>
            <a:br>
              <a:rPr lang="en-US" sz="8627" dirty="0"/>
            </a:br>
            <a:r>
              <a:rPr lang="en-US" sz="8627" dirty="0"/>
              <a:t>&amp; VS Code</a:t>
            </a:r>
          </a:p>
        </p:txBody>
      </p:sp>
    </p:spTree>
    <p:extLst>
      <p:ext uri="{BB962C8B-B14F-4D97-AF65-F5344CB8AC3E}">
        <p14:creationId xmlns:p14="http://schemas.microsoft.com/office/powerpoint/2010/main" val="88685548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30211" y="289957"/>
            <a:ext cx="7731579" cy="899537"/>
          </a:xfrm>
        </p:spPr>
        <p:txBody>
          <a:bodyPr>
            <a:normAutofit/>
          </a:bodyPr>
          <a:lstStyle/>
          <a:p>
            <a:r>
              <a:rPr lang="en-US" dirty="0"/>
              <a:t>New Installer!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733" y="1189494"/>
            <a:ext cx="8441796" cy="47117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3433" y="1976894"/>
            <a:ext cx="8441797" cy="471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246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0288" y="1367247"/>
            <a:ext cx="7641189" cy="49373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30211" y="289957"/>
            <a:ext cx="7731579" cy="899537"/>
          </a:xfrm>
        </p:spPr>
        <p:txBody>
          <a:bodyPr>
            <a:normAutofit fontScale="90000"/>
          </a:bodyPr>
          <a:lstStyle/>
          <a:p>
            <a:r>
              <a:rPr lang="en-US" dirty="0"/>
              <a:t>File </a:t>
            </a:r>
            <a:r>
              <a:rPr lang="en-US" dirty="0">
                <a:sym typeface="Wingdings" panose="05000000000000000000" pitchFamily="2" charset="2"/>
              </a:rPr>
              <a:t> New Project  Web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69303" y="2759185"/>
            <a:ext cx="3398287" cy="909699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 marL="336145" indent="-336145">
              <a:lnSpc>
                <a:spcPct val="90000"/>
              </a:lnSpc>
              <a:spcAft>
                <a:spcPts val="588"/>
              </a:spcAft>
              <a:buFont typeface="Arial" panose="020B0604020202020204" pitchFamily="34" charset="0"/>
              <a:buChar char="•"/>
            </a:pPr>
            <a:r>
              <a:rPr lang="en-US" sz="1961" dirty="0">
                <a:solidFill>
                  <a:schemeClr val="tx1">
                    <a:lumMod val="20000"/>
                    <a:lumOff val="80000"/>
                  </a:schemeClr>
                </a:solidFill>
              </a:rPr>
              <a:t>ASP .NET Core Web App</a:t>
            </a:r>
          </a:p>
          <a:p>
            <a:pPr marL="336145" indent="-336145">
              <a:lnSpc>
                <a:spcPct val="90000"/>
              </a:lnSpc>
              <a:spcAft>
                <a:spcPts val="588"/>
              </a:spcAft>
              <a:buFont typeface="Arial" panose="020B0604020202020204" pitchFamily="34" charset="0"/>
              <a:buChar char="•"/>
            </a:pPr>
            <a:r>
              <a:rPr lang="en-US" sz="1961" dirty="0">
                <a:solidFill>
                  <a:schemeClr val="tx1">
                    <a:lumMod val="20000"/>
                    <a:lumOff val="80000"/>
                  </a:schemeClr>
                </a:solidFill>
              </a:rPr>
              <a:t>Web App (4.x) </a:t>
            </a:r>
          </a:p>
        </p:txBody>
      </p:sp>
    </p:spTree>
    <p:extLst>
      <p:ext uri="{BB962C8B-B14F-4D97-AF65-F5344CB8AC3E}">
        <p14:creationId xmlns:p14="http://schemas.microsoft.com/office/powerpoint/2010/main" val="52046278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CCE6A3F-0695-4E76-A72C-C4F8453A4C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369" y="1189490"/>
            <a:ext cx="7844837" cy="5513261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00811" y="289957"/>
            <a:ext cx="5042334" cy="899537"/>
          </a:xfrm>
        </p:spPr>
        <p:txBody>
          <a:bodyPr>
            <a:normAutofit fontScale="90000"/>
          </a:bodyPr>
          <a:lstStyle/>
          <a:p>
            <a:r>
              <a:rPr lang="en-US" dirty="0"/>
              <a:t>Select a Template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193741" y="1189494"/>
            <a:ext cx="3998259" cy="5539978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1.0 , 1.1, 2.0, 2.1 or 2.2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Empty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API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Web App (Razor)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Web App (MVC)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Razor Class Library 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Angular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React.js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React.js &amp; Redux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400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Other settings: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Authentication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Docker Support  </a:t>
            </a:r>
          </a:p>
        </p:txBody>
      </p:sp>
      <p:sp>
        <p:nvSpPr>
          <p:cNvPr id="6" name="Rectangle 5"/>
          <p:cNvSpPr/>
          <p:nvPr/>
        </p:nvSpPr>
        <p:spPr>
          <a:xfrm>
            <a:off x="277874" y="1487055"/>
            <a:ext cx="3447102" cy="48952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74658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C688884-09DF-4CD9-81AA-3738E3B23F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8728" y="1075133"/>
            <a:ext cx="9074542" cy="5311632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90071" y="289957"/>
            <a:ext cx="11211859" cy="899537"/>
          </a:xfrm>
        </p:spPr>
        <p:txBody>
          <a:bodyPr>
            <a:normAutofit/>
          </a:bodyPr>
          <a:lstStyle/>
          <a:p>
            <a:r>
              <a:rPr lang="en-US" dirty="0"/>
              <a:t>VS 2017 Preview with ASP.NET Core 2.1 </a:t>
            </a:r>
          </a:p>
        </p:txBody>
      </p:sp>
      <p:sp>
        <p:nvSpPr>
          <p:cNvPr id="6" name="Rectangle 5"/>
          <p:cNvSpPr/>
          <p:nvPr/>
        </p:nvSpPr>
        <p:spPr>
          <a:xfrm>
            <a:off x="3850064" y="6345105"/>
            <a:ext cx="44918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4"/>
              </a:rPr>
              <a:t>https://www.visualstudio.com/vs/preview/</a:t>
            </a:r>
            <a:r>
              <a:rPr lang="en-US" dirty="0"/>
              <a:t> </a:t>
            </a:r>
          </a:p>
        </p:txBody>
      </p:sp>
      <p:sp>
        <p:nvSpPr>
          <p:cNvPr id="8" name="Rounded Rectangle 4"/>
          <p:cNvSpPr/>
          <p:nvPr/>
        </p:nvSpPr>
        <p:spPr>
          <a:xfrm>
            <a:off x="2217272" y="3339894"/>
            <a:ext cx="2510116" cy="44823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698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1" y="289957"/>
            <a:ext cx="11655840" cy="899537"/>
          </a:xfrm>
        </p:spPr>
        <p:txBody>
          <a:bodyPr/>
          <a:lstStyle/>
          <a:p>
            <a:pPr>
              <a:defRPr/>
            </a:pPr>
            <a:r>
              <a:rPr lang="en-US" dirty="0"/>
              <a:t>.NET Standard in 2017 and 2018</a:t>
            </a:r>
          </a:p>
        </p:txBody>
      </p:sp>
      <p:sp>
        <p:nvSpPr>
          <p:cNvPr id="9" name="Rectangle 8"/>
          <p:cNvSpPr/>
          <p:nvPr/>
        </p:nvSpPr>
        <p:spPr>
          <a:xfrm>
            <a:off x="269303" y="4773623"/>
            <a:ext cx="11539832" cy="1731909"/>
          </a:xfrm>
          <a:prstGeom prst="rect">
            <a:avLst/>
          </a:prstGeom>
        </p:spPr>
        <p:txBody>
          <a:bodyPr wrap="square" lIns="179285" tIns="143428" rIns="179285" bIns="143428">
            <a:spAutoFit/>
          </a:bodyPr>
          <a:lstStyle/>
          <a:p>
            <a:pPr defTabSz="913678">
              <a:lnSpc>
                <a:spcPct val="90000"/>
              </a:lnSpc>
              <a:spcBef>
                <a:spcPts val="1176"/>
              </a:spcBef>
              <a:defRPr/>
            </a:pPr>
            <a:r>
              <a:rPr lang="en-US" sz="2353" dirty="0">
                <a:gradFill>
                  <a:gsLst>
                    <a:gs pos="59477">
                      <a:srgbClr val="0078D7"/>
                    </a:gs>
                    <a:gs pos="49000">
                      <a:srgbClr val="0078D7"/>
                    </a:gs>
                  </a:gsLst>
                  <a:lin ang="5400000" scaled="0"/>
                </a:gradFill>
                <a:latin typeface="Segoe UI Semilight"/>
                <a:cs typeface="Segoe UI Semibold" panose="020B0702040204020203" pitchFamily="34" charset="0"/>
              </a:rPr>
              <a:t>.NET Standard allows sharing code, binaries, and skills between .NET client, </a:t>
            </a:r>
            <a:br>
              <a:rPr lang="en-US" sz="2353" dirty="0">
                <a:gradFill>
                  <a:gsLst>
                    <a:gs pos="59477">
                      <a:srgbClr val="0078D7"/>
                    </a:gs>
                    <a:gs pos="49000">
                      <a:srgbClr val="0078D7"/>
                    </a:gs>
                  </a:gsLst>
                  <a:lin ang="5400000" scaled="0"/>
                </a:gradFill>
                <a:latin typeface="Segoe UI Semilight"/>
                <a:cs typeface="Segoe UI Semibold" panose="020B0702040204020203" pitchFamily="34" charset="0"/>
              </a:rPr>
            </a:br>
            <a:r>
              <a:rPr lang="en-US" sz="2353" dirty="0">
                <a:gradFill>
                  <a:gsLst>
                    <a:gs pos="59477">
                      <a:srgbClr val="0078D7"/>
                    </a:gs>
                    <a:gs pos="49000">
                      <a:srgbClr val="0078D7"/>
                    </a:gs>
                  </a:gsLst>
                  <a:lin ang="5400000" scaled="0"/>
                </a:gradFill>
                <a:latin typeface="Segoe UI Semilight"/>
                <a:cs typeface="Segoe UI Semibold" panose="020B0702040204020203" pitchFamily="34" charset="0"/>
              </a:rPr>
              <a:t>server, and all flavors</a:t>
            </a:r>
          </a:p>
          <a:p>
            <a:pPr defTabSz="913678">
              <a:lnSpc>
                <a:spcPct val="90000"/>
              </a:lnSpc>
              <a:spcBef>
                <a:spcPts val="1176"/>
              </a:spcBef>
              <a:defRPr/>
            </a:pPr>
            <a:r>
              <a:rPr lang="en-US" sz="1765" dirty="0">
                <a:gradFill>
                  <a:gsLst>
                    <a:gs pos="0">
                      <a:srgbClr val="505050"/>
                    </a:gs>
                    <a:gs pos="13072">
                      <a:srgbClr val="505050"/>
                    </a:gs>
                  </a:gsLst>
                  <a:lin ang="5400000" scaled="0"/>
                </a:gradFill>
                <a:latin typeface="Segoe UI"/>
              </a:rPr>
              <a:t>.NET Standard provides a specification for any platform to implement</a:t>
            </a:r>
          </a:p>
          <a:p>
            <a:pPr defTabSz="913678">
              <a:lnSpc>
                <a:spcPct val="90000"/>
              </a:lnSpc>
              <a:spcBef>
                <a:spcPts val="1176"/>
              </a:spcBef>
              <a:defRPr/>
            </a:pPr>
            <a:r>
              <a:rPr lang="en-US" sz="1765" dirty="0">
                <a:gradFill>
                  <a:gsLst>
                    <a:gs pos="0">
                      <a:srgbClr val="505050"/>
                    </a:gs>
                    <a:gs pos="13072">
                      <a:srgbClr val="505050"/>
                    </a:gs>
                  </a:gsLst>
                  <a:lin ang="5400000" scaled="0"/>
                </a:gradFill>
                <a:latin typeface="Segoe UI"/>
              </a:rPr>
              <a:t>All .NET runtimes provided by Microsoft implement the standard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269271" y="1456887"/>
            <a:ext cx="9509173" cy="3137487"/>
            <a:chOff x="274670" y="1485604"/>
            <a:chExt cx="9699852" cy="3200400"/>
          </a:xfrm>
        </p:grpSpPr>
        <p:sp>
          <p:nvSpPr>
            <p:cNvPr id="12" name="Rectangle 11"/>
            <p:cNvSpPr/>
            <p:nvPr/>
          </p:nvSpPr>
          <p:spPr bwMode="auto">
            <a:xfrm>
              <a:off x="274735" y="1485604"/>
              <a:ext cx="1508760" cy="1234440"/>
            </a:xfrm>
            <a:prstGeom prst="rect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89630" tIns="143387" rIns="89630" bIns="14338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895870">
                <a:lnSpc>
                  <a:spcPct val="90000"/>
                </a:lnSpc>
                <a:defRPr/>
              </a:pPr>
              <a:r>
                <a:rPr lang="en-US" sz="1175" b="1" kern="0" dirty="0">
                  <a:gradFill>
                    <a:gsLst>
                      <a:gs pos="125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cs typeface="Segoe UI Semibold" panose="020B0702040204020203" pitchFamily="34" charset="0"/>
                </a:rPr>
                <a:t>WINDOWS</a:t>
              </a:r>
            </a:p>
            <a:p>
              <a:pPr algn="ctr" defTabSz="895870">
                <a:lnSpc>
                  <a:spcPct val="90000"/>
                </a:lnSpc>
                <a:defRPr/>
              </a:pPr>
              <a:r>
                <a:rPr lang="en-US" sz="1175" b="1" kern="0" dirty="0">
                  <a:gradFill>
                    <a:gsLst>
                      <a:gs pos="125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cs typeface="Segoe UI Semibold" panose="020B0702040204020203" pitchFamily="34" charset="0"/>
                </a:rPr>
                <a:t>DESKTOP</a:t>
              </a:r>
            </a:p>
          </p:txBody>
        </p:sp>
        <p:sp>
          <p:nvSpPr>
            <p:cNvPr id="13" name="Rectangle 12"/>
            <p:cNvSpPr/>
            <p:nvPr/>
          </p:nvSpPr>
          <p:spPr bwMode="auto">
            <a:xfrm>
              <a:off x="3383628" y="1485604"/>
              <a:ext cx="1508760" cy="1234440"/>
            </a:xfrm>
            <a:prstGeom prst="rect">
              <a:avLst/>
            </a:prstGeom>
            <a:solidFill>
              <a:schemeClr val="accent3"/>
            </a:solidFill>
            <a:ln w="25400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89630" tIns="143387" rIns="89630" bIns="14338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895870">
                <a:lnSpc>
                  <a:spcPct val="90000"/>
                </a:lnSpc>
                <a:defRPr/>
              </a:pPr>
              <a:r>
                <a:rPr lang="en-US" sz="1175" b="1" kern="0" dirty="0">
                  <a:gradFill>
                    <a:gsLst>
                      <a:gs pos="125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cs typeface="Segoe UI Semibold" panose="020B0702040204020203" pitchFamily="34" charset="0"/>
                </a:rPr>
                <a:t>WINDOWS </a:t>
              </a:r>
              <a:br>
                <a:rPr lang="en-US" sz="1175" b="1" kern="0" dirty="0">
                  <a:gradFill>
                    <a:gsLst>
                      <a:gs pos="125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cs typeface="Segoe UI Semibold" panose="020B0702040204020203" pitchFamily="34" charset="0"/>
                </a:rPr>
              </a:br>
              <a:r>
                <a:rPr lang="en-US" sz="1175" b="1" kern="0" dirty="0">
                  <a:gradFill>
                    <a:gsLst>
                      <a:gs pos="125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cs typeface="Segoe UI Semibold" panose="020B0702040204020203" pitchFamily="34" charset="0"/>
                </a:rPr>
                <a:t>UWP</a:t>
              </a:r>
            </a:p>
          </p:txBody>
        </p:sp>
        <p:sp>
          <p:nvSpPr>
            <p:cNvPr id="11" name="Rectangle 10"/>
            <p:cNvSpPr/>
            <p:nvPr/>
          </p:nvSpPr>
          <p:spPr bwMode="auto">
            <a:xfrm>
              <a:off x="1829165" y="1485604"/>
              <a:ext cx="1508760" cy="1234440"/>
            </a:xfrm>
            <a:prstGeom prst="rect">
              <a:avLst/>
            </a:prstGeom>
            <a:solidFill>
              <a:schemeClr val="accent2"/>
            </a:solidFill>
            <a:ln w="25400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89630" tIns="143387" rIns="89630" bIns="14338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895870">
                <a:lnSpc>
                  <a:spcPct val="90000"/>
                </a:lnSpc>
                <a:defRPr/>
              </a:pPr>
              <a:r>
                <a:rPr lang="en-US" sz="1175" b="1" kern="0" dirty="0">
                  <a:gradFill>
                    <a:gsLst>
                      <a:gs pos="125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cs typeface="Segoe UI Semibold" panose="020B0702040204020203" pitchFamily="34" charset="0"/>
                </a:rPr>
                <a:t>CLOUD MICROSERVICES</a:t>
              </a:r>
            </a:p>
          </p:txBody>
        </p:sp>
        <p:sp>
          <p:nvSpPr>
            <p:cNvPr id="19" name="Rectangle 18"/>
            <p:cNvSpPr/>
            <p:nvPr/>
          </p:nvSpPr>
          <p:spPr bwMode="auto">
            <a:xfrm>
              <a:off x="4938091" y="1485604"/>
              <a:ext cx="1508760" cy="1234440"/>
            </a:xfrm>
            <a:prstGeom prst="rect">
              <a:avLst/>
            </a:prstGeom>
            <a:solidFill>
              <a:schemeClr val="accent4"/>
            </a:solidFill>
            <a:ln w="25400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89630" tIns="143387" rIns="89630" bIns="14338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895870">
                <a:lnSpc>
                  <a:spcPct val="90000"/>
                </a:lnSpc>
                <a:defRPr/>
              </a:pPr>
              <a:r>
                <a:rPr lang="en-US" sz="1175" b="1" kern="0" dirty="0">
                  <a:gradFill>
                    <a:gsLst>
                      <a:gs pos="125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cs typeface="Segoe UI Semibold" panose="020B0702040204020203" pitchFamily="34" charset="0"/>
                </a:rPr>
                <a:t>IOS, </a:t>
              </a:r>
              <a:br>
                <a:rPr lang="en-US" sz="1175" b="1" kern="0" dirty="0">
                  <a:gradFill>
                    <a:gsLst>
                      <a:gs pos="125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cs typeface="Segoe UI Semibold" panose="020B0702040204020203" pitchFamily="34" charset="0"/>
                </a:rPr>
              </a:br>
              <a:r>
                <a:rPr lang="en-US" sz="1175" b="1" kern="0" dirty="0">
                  <a:gradFill>
                    <a:gsLst>
                      <a:gs pos="125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cs typeface="Segoe UI Semibold" panose="020B0702040204020203" pitchFamily="34" charset="0"/>
                </a:rPr>
                <a:t>ANDROID</a:t>
              </a:r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274670" y="2765750"/>
              <a:ext cx="7726680" cy="1920240"/>
              <a:chOff x="274670" y="2765750"/>
              <a:chExt cx="7726680" cy="1920240"/>
            </a:xfrm>
          </p:grpSpPr>
          <p:sp>
            <p:nvSpPr>
              <p:cNvPr id="10" name="TextBox 9"/>
              <p:cNvSpPr txBox="1"/>
              <p:nvPr/>
            </p:nvSpPr>
            <p:spPr>
              <a:xfrm>
                <a:off x="274670" y="2765750"/>
                <a:ext cx="7726680" cy="1920240"/>
              </a:xfrm>
              <a:prstGeom prst="rect">
                <a:avLst/>
              </a:prstGeom>
              <a:solidFill>
                <a:schemeClr val="accent6"/>
              </a:solidFill>
            </p:spPr>
            <p:txBody>
              <a:bodyPr wrap="square" lIns="179234" tIns="143387" rIns="179234" bIns="143387" rtlCol="0" anchor="t" anchorCtr="0">
                <a:noAutofit/>
              </a:bodyPr>
              <a:lstStyle>
                <a:defPPr>
                  <a:defRPr lang="en-US"/>
                </a:defPPr>
                <a:lvl1pPr algn="ctr" defTabSz="914224">
                  <a:lnSpc>
                    <a:spcPct val="90000"/>
                  </a:lnSpc>
                  <a:defRPr sz="2000" kern="0">
                    <a:gradFill>
                      <a:gsLst>
                        <a:gs pos="125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 Semibold" panose="020B0702040204020203" pitchFamily="34" charset="0"/>
                    <a:cs typeface="Segoe UI Semibold" panose="020B0702040204020203" pitchFamily="34" charset="0"/>
                  </a:defRPr>
                </a:lvl1pPr>
              </a:lstStyle>
              <a:p>
                <a:pPr defTabSz="913873">
                  <a:defRPr/>
                </a:pPr>
                <a:r>
                  <a:rPr lang="en-US" sz="1765" b="1" dirty="0">
                    <a:gradFill>
                      <a:gsLst>
                        <a:gs pos="0">
                          <a:srgbClr val="505050"/>
                        </a:gs>
                        <a:gs pos="14679">
                          <a:srgbClr val="505050"/>
                        </a:gs>
                      </a:gsLst>
                      <a:lin ang="5400000" scaled="1"/>
                    </a:gradFill>
                    <a:latin typeface="Segoe UI"/>
                  </a:rPr>
                  <a:t>.NET STANDARD</a:t>
                </a:r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411830" y="3497262"/>
                <a:ext cx="7452360" cy="105156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</p:spPr>
            <p:txBody>
              <a:bodyPr wrap="square" lIns="179234" tIns="143387" rIns="179234" bIns="143387" rtlCol="0" anchor="t" anchorCtr="0">
                <a:noAutofit/>
              </a:bodyPr>
              <a:lstStyle>
                <a:defPPr>
                  <a:defRPr lang="en-US"/>
                </a:defPPr>
                <a:lvl1pPr algn="ctr" defTabSz="914224">
                  <a:lnSpc>
                    <a:spcPct val="90000"/>
                  </a:lnSpc>
                  <a:defRPr sz="1600" b="1" kern="0">
                    <a:gradFill>
                      <a:gsLst>
                        <a:gs pos="2804">
                          <a:srgbClr val="505050"/>
                        </a:gs>
                        <a:gs pos="26000">
                          <a:srgbClr val="505050"/>
                        </a:gs>
                      </a:gsLst>
                      <a:lin ang="5400000" scaled="1"/>
                    </a:gradFill>
                    <a:cs typeface="Segoe UI Semilight" panose="020B0402040204020203" pitchFamily="34" charset="0"/>
                  </a:defRPr>
                </a:lvl1pPr>
              </a:lstStyle>
              <a:p>
                <a:pPr defTabSz="913678">
                  <a:defRPr/>
                </a:pPr>
                <a:r>
                  <a:rPr lang="en-US" sz="1371" dirty="0">
                    <a:gradFill>
                      <a:gsLst>
                        <a:gs pos="44000">
                          <a:srgbClr val="FFFFFF"/>
                        </a:gs>
                        <a:gs pos="34000">
                          <a:srgbClr val="FFFFFF"/>
                        </a:gs>
                      </a:gsLst>
                      <a:lin ang="5400000" scaled="1"/>
                    </a:gradFill>
                    <a:latin typeface="Segoe UI"/>
                  </a:rPr>
                  <a:t>INFRASTRUCTURE</a:t>
                </a:r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594710" y="3954457"/>
                <a:ext cx="2313432" cy="457200"/>
              </a:xfrm>
              <a:prstGeom prst="rect">
                <a:avLst/>
              </a:prstGeom>
              <a:solidFill>
                <a:srgbClr val="D2D2D2"/>
              </a:solidFill>
            </p:spPr>
            <p:txBody>
              <a:bodyPr wrap="square" lIns="179234" tIns="143387" rIns="179234" bIns="143387" rtlCol="0" anchor="ctr">
                <a:noAutofit/>
              </a:bodyPr>
              <a:lstStyle/>
              <a:p>
                <a:pPr algn="ctr" defTabSz="895870">
                  <a:lnSpc>
                    <a:spcPct val="90000"/>
                  </a:lnSpc>
                  <a:defRPr/>
                </a:pPr>
                <a:r>
                  <a:rPr lang="en-US" sz="980" b="1" kern="0" dirty="0">
                    <a:gradFill>
                      <a:gsLst>
                        <a:gs pos="2804">
                          <a:srgbClr val="505050"/>
                        </a:gs>
                        <a:gs pos="26000">
                          <a:srgbClr val="505050"/>
                        </a:gs>
                      </a:gsLst>
                      <a:lin ang="5400000" scaled="1"/>
                    </a:gradFill>
                    <a:latin typeface="Segoe UI"/>
                    <a:cs typeface="Segoe UI Semilight" panose="020B0402040204020203" pitchFamily="34" charset="0"/>
                  </a:rPr>
                  <a:t>COMPILERS</a:t>
                </a:r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2956910" y="3954457"/>
                <a:ext cx="2313432" cy="457200"/>
              </a:xfrm>
              <a:prstGeom prst="rect">
                <a:avLst/>
              </a:prstGeom>
              <a:solidFill>
                <a:srgbClr val="D2D2D2"/>
              </a:solidFill>
            </p:spPr>
            <p:txBody>
              <a:bodyPr wrap="square" lIns="179234" tIns="143387" rIns="179234" bIns="143387" rtlCol="0" anchor="ctr">
                <a:noAutofit/>
              </a:bodyPr>
              <a:lstStyle/>
              <a:p>
                <a:pPr algn="ctr" defTabSz="895870">
                  <a:lnSpc>
                    <a:spcPct val="90000"/>
                  </a:lnSpc>
                  <a:defRPr/>
                </a:pPr>
                <a:r>
                  <a:rPr lang="en-US" sz="980" b="1" kern="0" dirty="0">
                    <a:gradFill>
                      <a:gsLst>
                        <a:gs pos="2804">
                          <a:srgbClr val="505050"/>
                        </a:gs>
                        <a:gs pos="26000">
                          <a:srgbClr val="505050"/>
                        </a:gs>
                      </a:gsLst>
                      <a:lin ang="5400000" scaled="1"/>
                    </a:gradFill>
                    <a:latin typeface="Segoe UI"/>
                    <a:cs typeface="Segoe UI Semilight" panose="020B0402040204020203" pitchFamily="34" charset="0"/>
                  </a:rPr>
                  <a:t>LANGUAGES</a:t>
                </a:r>
              </a:p>
            </p:txBody>
          </p:sp>
          <p:sp>
            <p:nvSpPr>
              <p:cNvPr id="34" name="TextBox 33"/>
              <p:cNvSpPr txBox="1"/>
              <p:nvPr/>
            </p:nvSpPr>
            <p:spPr>
              <a:xfrm>
                <a:off x="5319110" y="3954457"/>
                <a:ext cx="2362200" cy="457200"/>
              </a:xfrm>
              <a:prstGeom prst="rect">
                <a:avLst/>
              </a:prstGeom>
              <a:solidFill>
                <a:srgbClr val="D2D2D2"/>
              </a:solidFill>
            </p:spPr>
            <p:txBody>
              <a:bodyPr wrap="square" lIns="179234" tIns="143387" rIns="179234" bIns="143387" rtlCol="0" anchor="ctr">
                <a:noAutofit/>
              </a:bodyPr>
              <a:lstStyle/>
              <a:p>
                <a:pPr algn="ctr" defTabSz="895870">
                  <a:lnSpc>
                    <a:spcPct val="90000"/>
                  </a:lnSpc>
                  <a:defRPr/>
                </a:pPr>
                <a:r>
                  <a:rPr lang="en-US" sz="980" b="1" kern="0" dirty="0">
                    <a:gradFill>
                      <a:gsLst>
                        <a:gs pos="2804">
                          <a:srgbClr val="505050"/>
                        </a:gs>
                        <a:gs pos="26000">
                          <a:srgbClr val="505050"/>
                        </a:gs>
                      </a:gsLst>
                      <a:lin ang="5400000" scaled="1"/>
                    </a:gradFill>
                    <a:latin typeface="Segoe UI"/>
                    <a:cs typeface="Segoe UI Semilight" panose="020B0402040204020203" pitchFamily="34" charset="0"/>
                  </a:rPr>
                  <a:t>RUNTIME COMPONENTS</a:t>
                </a:r>
              </a:p>
            </p:txBody>
          </p:sp>
        </p:grpSp>
        <p:sp>
          <p:nvSpPr>
            <p:cNvPr id="37" name="Rectangle 36"/>
            <p:cNvSpPr/>
            <p:nvPr/>
          </p:nvSpPr>
          <p:spPr bwMode="auto">
            <a:xfrm>
              <a:off x="6492554" y="1485604"/>
              <a:ext cx="1508760" cy="1234440"/>
            </a:xfrm>
            <a:prstGeom prst="rect">
              <a:avLst/>
            </a:prstGeom>
            <a:solidFill>
              <a:schemeClr val="accent5"/>
            </a:solidFill>
            <a:ln w="25400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89630" tIns="143387" rIns="89630" bIns="14338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895870">
                <a:lnSpc>
                  <a:spcPct val="90000"/>
                </a:lnSpc>
                <a:defRPr/>
              </a:pPr>
              <a:r>
                <a:rPr lang="en-US" sz="1175" b="1" kern="0" dirty="0">
                  <a:gradFill>
                    <a:gsLst>
                      <a:gs pos="11111">
                        <a:srgbClr val="EAEAEA">
                          <a:lumMod val="10000"/>
                        </a:srgbClr>
                      </a:gs>
                      <a:gs pos="25000">
                        <a:srgbClr val="EAEAEA">
                          <a:lumMod val="10000"/>
                        </a:srgbClr>
                      </a:gs>
                    </a:gsLst>
                    <a:lin ang="5400000" scaled="0"/>
                  </a:gradFill>
                  <a:latin typeface="Segoe UI"/>
                  <a:cs typeface="Segoe UI Semibold" panose="020B0702040204020203" pitchFamily="34" charset="0"/>
                </a:rPr>
                <a:t>GAMES/</a:t>
              </a:r>
              <a:br>
                <a:rPr lang="en-US" sz="1175" b="1" kern="0" dirty="0">
                  <a:gradFill>
                    <a:gsLst>
                      <a:gs pos="11111">
                        <a:srgbClr val="EAEAEA">
                          <a:lumMod val="10000"/>
                        </a:srgbClr>
                      </a:gs>
                      <a:gs pos="25000">
                        <a:srgbClr val="EAEAEA">
                          <a:lumMod val="10000"/>
                        </a:srgbClr>
                      </a:gs>
                    </a:gsLst>
                    <a:lin ang="5400000" scaled="0"/>
                  </a:gradFill>
                  <a:latin typeface="Segoe UI"/>
                  <a:cs typeface="Segoe UI Semibold" panose="020B0702040204020203" pitchFamily="34" charset="0"/>
                </a:rPr>
              </a:br>
              <a:r>
                <a:rPr lang="en-US" sz="1175" b="1" kern="0" dirty="0">
                  <a:gradFill>
                    <a:gsLst>
                      <a:gs pos="11111">
                        <a:srgbClr val="EAEAEA">
                          <a:lumMod val="10000"/>
                        </a:srgbClr>
                      </a:gs>
                      <a:gs pos="25000">
                        <a:srgbClr val="EAEAEA">
                          <a:lumMod val="10000"/>
                        </a:srgbClr>
                      </a:gs>
                    </a:gsLst>
                    <a:lin ang="5400000" scaled="0"/>
                  </a:gradFill>
                  <a:latin typeface="Segoe UI"/>
                  <a:cs typeface="Segoe UI Semibold" panose="020B0702040204020203" pitchFamily="34" charset="0"/>
                </a:rPr>
                <a:t>3D</a:t>
              </a:r>
            </a:p>
          </p:txBody>
        </p:sp>
        <p:sp>
          <p:nvSpPr>
            <p:cNvPr id="36" name="Rectangle 35"/>
            <p:cNvSpPr/>
            <p:nvPr/>
          </p:nvSpPr>
          <p:spPr bwMode="auto">
            <a:xfrm>
              <a:off x="8046997" y="1485604"/>
              <a:ext cx="1927525" cy="3200400"/>
            </a:xfrm>
            <a:prstGeom prst="rect">
              <a:avLst/>
            </a:prstGeom>
            <a:solidFill>
              <a:schemeClr val="accent6"/>
            </a:solidFill>
            <a:ln w="25400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179234" tIns="143387" rIns="179234" bIns="143387" numCol="1" rtlCol="0" anchor="t" anchorCtr="0" compatLnSpc="1">
              <a:prstTxWarp prst="textNoShape">
                <a:avLst/>
              </a:prstTxWarp>
            </a:bodyPr>
            <a:lstStyle/>
            <a:p>
              <a:pPr defTabSz="894277">
                <a:lnSpc>
                  <a:spcPct val="90000"/>
                </a:lnSpc>
                <a:defRPr/>
              </a:pPr>
              <a:r>
                <a:rPr lang="en-US" sz="1961" kern="0">
                  <a:gradFill>
                    <a:gsLst>
                      <a:gs pos="14679">
                        <a:srgbClr val="FFFFFF"/>
                      </a:gs>
                      <a:gs pos="38000">
                        <a:srgbClr val="FFFFFF"/>
                      </a:gs>
                    </a:gsLst>
                    <a:lin ang="5400000" scaled="1"/>
                  </a:gradFill>
                  <a:latin typeface="Segoe UI Light"/>
                </a:rPr>
                <a:t> </a:t>
              </a: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8225776" y="1636170"/>
            <a:ext cx="1266125" cy="966098"/>
            <a:chOff x="9978881" y="2155803"/>
            <a:chExt cx="1291513" cy="985470"/>
          </a:xfrm>
        </p:grpSpPr>
        <p:sp>
          <p:nvSpPr>
            <p:cNvPr id="38" name="TextBox 37"/>
            <p:cNvSpPr txBox="1"/>
            <p:nvPr/>
          </p:nvSpPr>
          <p:spPr>
            <a:xfrm>
              <a:off x="9978881" y="2663452"/>
              <a:ext cx="1291513" cy="477821"/>
            </a:xfrm>
            <a:prstGeom prst="rect">
              <a:avLst/>
            </a:prstGeom>
            <a:noFill/>
          </p:spPr>
          <p:txBody>
            <a:bodyPr wrap="square" lIns="87868" tIns="137824" rIns="87868" bIns="137824" rtlCol="0">
              <a:spAutoFit/>
            </a:bodyPr>
            <a:lstStyle/>
            <a:p>
              <a:pPr algn="ctr" defTabSz="861086">
                <a:lnSpc>
                  <a:spcPct val="90000"/>
                </a:lnSpc>
                <a:defRPr/>
              </a:pPr>
              <a:r>
                <a:rPr lang="en-US" sz="1372" kern="0">
                  <a:gradFill>
                    <a:gsLst>
                      <a:gs pos="2804">
                        <a:srgbClr val="505050"/>
                      </a:gs>
                      <a:gs pos="26000">
                        <a:srgbClr val="505050"/>
                      </a:gs>
                    </a:gsLst>
                    <a:lin ang="5400000" scaled="1"/>
                  </a:gradFill>
                  <a:latin typeface="Segoe UI"/>
                  <a:cs typeface="Segoe UI Semilight" panose="020B0402040204020203" pitchFamily="34" charset="0"/>
                </a:rPr>
                <a:t>Visual Studio</a:t>
              </a:r>
            </a:p>
          </p:txBody>
        </p:sp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336608" y="2155803"/>
              <a:ext cx="576058" cy="576058"/>
            </a:xfrm>
            <a:prstGeom prst="rect">
              <a:avLst/>
            </a:prstGeom>
          </p:spPr>
        </p:pic>
      </p:grpSp>
      <p:grpSp>
        <p:nvGrpSpPr>
          <p:cNvPr id="40" name="Group 39"/>
          <p:cNvGrpSpPr/>
          <p:nvPr/>
        </p:nvGrpSpPr>
        <p:grpSpPr>
          <a:xfrm>
            <a:off x="7939231" y="3697925"/>
            <a:ext cx="1839215" cy="967889"/>
            <a:chOff x="9688241" y="4333244"/>
            <a:chExt cx="1876095" cy="987297"/>
          </a:xfrm>
        </p:grpSpPr>
        <p:sp>
          <p:nvSpPr>
            <p:cNvPr id="41" name="TextBox 40"/>
            <p:cNvSpPr txBox="1"/>
            <p:nvPr/>
          </p:nvSpPr>
          <p:spPr>
            <a:xfrm>
              <a:off x="9688241" y="4833037"/>
              <a:ext cx="1876095" cy="487504"/>
            </a:xfrm>
            <a:prstGeom prst="rect">
              <a:avLst/>
            </a:prstGeom>
            <a:noFill/>
          </p:spPr>
          <p:txBody>
            <a:bodyPr wrap="square" lIns="87868" tIns="137824" rIns="87868" bIns="137824" rtlCol="0">
              <a:spAutoFit/>
            </a:bodyPr>
            <a:lstStyle/>
            <a:p>
              <a:pPr algn="ctr" defTabSz="861086">
                <a:lnSpc>
                  <a:spcPct val="90000"/>
                </a:lnSpc>
                <a:defRPr/>
              </a:pPr>
              <a:r>
                <a:rPr lang="en-US" sz="1372" kern="0">
                  <a:gradFill>
                    <a:gsLst>
                      <a:gs pos="2804">
                        <a:srgbClr val="505050"/>
                      </a:gs>
                      <a:gs pos="26000">
                        <a:srgbClr val="505050"/>
                      </a:gs>
                    </a:gsLst>
                    <a:lin ang="5400000" scaled="1"/>
                  </a:gradFill>
                  <a:latin typeface="Segoe UI"/>
                  <a:cs typeface="Segoe UI Semilight" panose="020B0402040204020203" pitchFamily="34" charset="0"/>
                </a:rPr>
                <a:t>Visual Studio Code</a:t>
              </a:r>
            </a:p>
          </p:txBody>
        </p:sp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372954" y="4333244"/>
              <a:ext cx="552297" cy="552297"/>
            </a:xfrm>
            <a:prstGeom prst="rect">
              <a:avLst/>
            </a:prstGeom>
          </p:spPr>
        </p:pic>
      </p:grpSp>
      <p:grpSp>
        <p:nvGrpSpPr>
          <p:cNvPr id="43" name="Group 42"/>
          <p:cNvGrpSpPr/>
          <p:nvPr/>
        </p:nvGrpSpPr>
        <p:grpSpPr>
          <a:xfrm>
            <a:off x="7931501" y="2622227"/>
            <a:ext cx="1854672" cy="1006320"/>
            <a:chOff x="9680357" y="3308706"/>
            <a:chExt cx="1891862" cy="1026499"/>
          </a:xfrm>
        </p:grpSpPr>
        <p:sp>
          <p:nvSpPr>
            <p:cNvPr id="44" name="TextBox 43"/>
            <p:cNvSpPr txBox="1"/>
            <p:nvPr/>
          </p:nvSpPr>
          <p:spPr>
            <a:xfrm>
              <a:off x="9680357" y="3847701"/>
              <a:ext cx="1891862" cy="487504"/>
            </a:xfrm>
            <a:prstGeom prst="rect">
              <a:avLst/>
            </a:prstGeom>
            <a:noFill/>
          </p:spPr>
          <p:txBody>
            <a:bodyPr wrap="square" lIns="0" tIns="137824" rIns="89642" bIns="137824" rtlCol="0">
              <a:spAutoFit/>
            </a:bodyPr>
            <a:lstStyle/>
            <a:p>
              <a:pPr marL="14007" algn="ctr" defTabSz="861086">
                <a:lnSpc>
                  <a:spcPct val="90000"/>
                </a:lnSpc>
                <a:defRPr/>
              </a:pPr>
              <a:r>
                <a:rPr lang="en-US" sz="1372" kern="0">
                  <a:gradFill>
                    <a:gsLst>
                      <a:gs pos="2804">
                        <a:srgbClr val="505050"/>
                      </a:gs>
                      <a:gs pos="26000">
                        <a:srgbClr val="505050"/>
                      </a:gs>
                    </a:gsLst>
                    <a:lin ang="5400000" scaled="1"/>
                  </a:gradFill>
                  <a:latin typeface="Segoe UI"/>
                  <a:cs typeface="Segoe UI Semilight" panose="020B0402040204020203" pitchFamily="34" charset="0"/>
                </a:rPr>
                <a:t>Visual Studio for Mac</a:t>
              </a:r>
            </a:p>
          </p:txBody>
        </p:sp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4286" b="90000" l="22467" r="78394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0089429" y="3308706"/>
              <a:ext cx="1097043" cy="66074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91794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5D6CC73-5316-431F-97C1-67F4590A5E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8728" y="1075133"/>
            <a:ext cx="9074542" cy="5311632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341718" y="289957"/>
            <a:ext cx="9508564" cy="899537"/>
          </a:xfrm>
        </p:spPr>
        <p:txBody>
          <a:bodyPr>
            <a:normAutofit/>
          </a:bodyPr>
          <a:lstStyle/>
          <a:p>
            <a:r>
              <a:rPr lang="en-US" dirty="0"/>
              <a:t>VS 2017 15.9 + ASP.NET Core 2.2 </a:t>
            </a:r>
          </a:p>
        </p:txBody>
      </p:sp>
      <p:sp>
        <p:nvSpPr>
          <p:cNvPr id="6" name="Rectangle 5"/>
          <p:cNvSpPr/>
          <p:nvPr/>
        </p:nvSpPr>
        <p:spPr>
          <a:xfrm>
            <a:off x="3850064" y="6345105"/>
            <a:ext cx="44918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4"/>
              </a:rPr>
              <a:t>https://www.visualstudio.com/downloads</a:t>
            </a:r>
            <a:r>
              <a:rPr lang="en-US" dirty="0"/>
              <a:t> </a:t>
            </a:r>
          </a:p>
        </p:txBody>
      </p:sp>
      <p:sp>
        <p:nvSpPr>
          <p:cNvPr id="8" name="Rounded Rectangle 4"/>
          <p:cNvSpPr/>
          <p:nvPr/>
        </p:nvSpPr>
        <p:spPr>
          <a:xfrm>
            <a:off x="2293472" y="2810150"/>
            <a:ext cx="4491871" cy="248023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56365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D9B0C4E-6E12-4C92-8C51-0C37A63842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8728" y="1071745"/>
            <a:ext cx="9074542" cy="5311632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347695" y="289957"/>
            <a:ext cx="9496611" cy="899537"/>
          </a:xfrm>
        </p:spPr>
        <p:txBody>
          <a:bodyPr>
            <a:normAutofit/>
          </a:bodyPr>
          <a:lstStyle/>
          <a:p>
            <a:r>
              <a:rPr lang="en-US" dirty="0"/>
              <a:t>.NET Core SDK 2.1.300-preview1 </a:t>
            </a:r>
          </a:p>
        </p:txBody>
      </p:sp>
      <p:sp>
        <p:nvSpPr>
          <p:cNvPr id="6" name="Rectangle 5"/>
          <p:cNvSpPr/>
          <p:nvPr/>
        </p:nvSpPr>
        <p:spPr>
          <a:xfrm>
            <a:off x="2096090" y="6383377"/>
            <a:ext cx="79998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4"/>
              </a:rPr>
              <a:t>https://www.microsoft.com/net/download/dotnet-core/sdk-2.1.300-preview1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5831055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822EADC-EA41-4DD9-8F88-0F80B430CE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8728" y="1071746"/>
            <a:ext cx="9074542" cy="5311631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281456" y="289957"/>
            <a:ext cx="5629088" cy="899537"/>
          </a:xfrm>
        </p:spPr>
        <p:txBody>
          <a:bodyPr>
            <a:normAutofit/>
          </a:bodyPr>
          <a:lstStyle/>
          <a:p>
            <a:r>
              <a:rPr lang="en-US" dirty="0"/>
              <a:t>.NET Core SDK 2.2</a:t>
            </a:r>
          </a:p>
        </p:txBody>
      </p:sp>
      <p:sp>
        <p:nvSpPr>
          <p:cNvPr id="6" name="Rectangle 5"/>
          <p:cNvSpPr/>
          <p:nvPr/>
        </p:nvSpPr>
        <p:spPr>
          <a:xfrm>
            <a:off x="3115569" y="6383377"/>
            <a:ext cx="59608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4"/>
              </a:rPr>
              <a:t>https://dotnet.microsoft.com/download/dotnet-core/2.2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186819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A70E3FE-C4CD-409E-ABF3-EF29273017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904" y="1134182"/>
            <a:ext cx="7950546" cy="5587552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00810" y="289957"/>
            <a:ext cx="11502503" cy="899537"/>
          </a:xfrm>
        </p:spPr>
        <p:txBody>
          <a:bodyPr>
            <a:normAutofit/>
          </a:bodyPr>
          <a:lstStyle/>
          <a:p>
            <a:r>
              <a:rPr lang="en-US" dirty="0"/>
              <a:t>Select a Template (VS 2017 15.9)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774648" y="1189494"/>
            <a:ext cx="3417352" cy="1037207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Includes: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ASP .NET Core 2.2  </a:t>
            </a:r>
          </a:p>
        </p:txBody>
      </p:sp>
      <p:sp>
        <p:nvSpPr>
          <p:cNvPr id="6" name="Rectangle 5"/>
          <p:cNvSpPr/>
          <p:nvPr/>
        </p:nvSpPr>
        <p:spPr>
          <a:xfrm>
            <a:off x="1852706" y="1464235"/>
            <a:ext cx="1819408" cy="165996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49263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33295" y="289957"/>
            <a:ext cx="11325411" cy="899537"/>
          </a:xfrm>
        </p:spPr>
        <p:txBody>
          <a:bodyPr>
            <a:normAutofit fontScale="90000"/>
          </a:bodyPr>
          <a:lstStyle/>
          <a:p>
            <a:r>
              <a:rPr lang="en-US" dirty="0"/>
              <a:t>ASP.NET Core Runtime Extension on Azure</a:t>
            </a:r>
          </a:p>
        </p:txBody>
      </p:sp>
      <p:sp>
        <p:nvSpPr>
          <p:cNvPr id="6" name="Rectangle 5"/>
          <p:cNvSpPr/>
          <p:nvPr/>
        </p:nvSpPr>
        <p:spPr>
          <a:xfrm>
            <a:off x="132989" y="6297777"/>
            <a:ext cx="11926022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00" dirty="0">
                <a:hlinkClick r:id="rId3"/>
              </a:rPr>
              <a:t>https://blogs.msdn.microsoft.com/webdev/2018/02/27/asp-net-core-2-1-0-preview1-using-asp-net-core-previews-on-azure-app-service/</a:t>
            </a:r>
            <a:r>
              <a:rPr lang="en-US" sz="1500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7A1257-C0DC-470A-B8D4-EC7536EE5A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815" y="1422400"/>
            <a:ext cx="9651786" cy="322883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8059267-505C-4D5C-B2B5-1AEA2B6573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7534" y="2784792"/>
            <a:ext cx="6111289" cy="3406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24549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8F52211-40FE-4A26-84D6-9F99AEC42A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7519" y="1193615"/>
            <a:ext cx="8636963" cy="5055502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187716" y="289957"/>
            <a:ext cx="5816569" cy="899537"/>
          </a:xfrm>
        </p:spPr>
        <p:txBody>
          <a:bodyPr>
            <a:normAutofit/>
          </a:bodyPr>
          <a:lstStyle/>
          <a:p>
            <a:r>
              <a:rPr lang="en-US" dirty="0"/>
              <a:t>Visual Studio Code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101618" y="6249116"/>
            <a:ext cx="5988765" cy="615522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2353" dirty="0">
                <a:solidFill>
                  <a:schemeClr val="tx1">
                    <a:lumMod val="20000"/>
                    <a:lumOff val="80000"/>
                  </a:schemeClr>
                </a:solidFill>
              </a:rPr>
              <a:t>Download</a:t>
            </a:r>
            <a:r>
              <a:rPr lang="en-US" sz="2353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: </a:t>
            </a:r>
            <a:r>
              <a:rPr lang="en-US" sz="2353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linkClick r:id="rId4"/>
              </a:rPr>
              <a:t>https://code.visualstudio.com</a:t>
            </a:r>
            <a:r>
              <a:rPr lang="en-US" sz="2353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1422913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0213084-41A2-4D65-9A84-2FA4F66470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530" y="1367244"/>
            <a:ext cx="11536941" cy="4893855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684021" y="289957"/>
            <a:ext cx="6823959" cy="899537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Startup.cs</a:t>
            </a:r>
            <a:r>
              <a:rPr lang="en-US" dirty="0"/>
              <a:t> Configuration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E2725A7-3A89-4E11-A3B6-25E17DA6A4A2}"/>
              </a:ext>
            </a:extLst>
          </p:cNvPr>
          <p:cNvSpPr/>
          <p:nvPr/>
        </p:nvSpPr>
        <p:spPr>
          <a:xfrm>
            <a:off x="3191603" y="2260599"/>
            <a:ext cx="846997" cy="29337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65C2318-4BDF-4226-BA62-2E1F70052239}"/>
              </a:ext>
            </a:extLst>
          </p:cNvPr>
          <p:cNvSpPr/>
          <p:nvPr/>
        </p:nvSpPr>
        <p:spPr>
          <a:xfrm>
            <a:off x="3505200" y="4583429"/>
            <a:ext cx="1689100" cy="24257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CDF79A9-5DEC-42F3-8A67-BE52DA2E16C5}"/>
              </a:ext>
            </a:extLst>
          </p:cNvPr>
          <p:cNvSpPr/>
          <p:nvPr/>
        </p:nvSpPr>
        <p:spPr>
          <a:xfrm>
            <a:off x="3505200" y="5308600"/>
            <a:ext cx="901700" cy="18215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08910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787" y="1076359"/>
            <a:ext cx="10572426" cy="5491684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345190" y="289957"/>
            <a:ext cx="3501621" cy="899537"/>
          </a:xfrm>
        </p:spPr>
        <p:txBody>
          <a:bodyPr/>
          <a:lstStyle/>
          <a:p>
            <a:r>
              <a:rPr lang="en-US" strike="sngStrike" dirty="0" err="1">
                <a:solidFill>
                  <a:srgbClr val="FFC000"/>
                </a:solidFill>
              </a:rPr>
              <a:t>project.json</a:t>
            </a:r>
            <a:endParaRPr lang="en-US" strike="sngStrike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110294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684021" y="289957"/>
            <a:ext cx="6823959" cy="899537"/>
          </a:xfrm>
        </p:spPr>
        <p:txBody>
          <a:bodyPr>
            <a:normAutofit/>
          </a:bodyPr>
          <a:lstStyle/>
          <a:p>
            <a:r>
              <a:rPr lang="en-US" dirty="0"/>
              <a:t>.</a:t>
            </a:r>
            <a:r>
              <a:rPr lang="en-US" dirty="0" err="1"/>
              <a:t>csproj</a:t>
            </a:r>
            <a:r>
              <a:rPr lang="en-US" dirty="0"/>
              <a:t> project file 2.0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619E536-5B70-463B-975B-4E5634D0F95A}"/>
              </a:ext>
            </a:extLst>
          </p:cNvPr>
          <p:cNvGrpSpPr/>
          <p:nvPr/>
        </p:nvGrpSpPr>
        <p:grpSpPr>
          <a:xfrm>
            <a:off x="1311056" y="1367245"/>
            <a:ext cx="9569889" cy="5197287"/>
            <a:chOff x="358941" y="1367245"/>
            <a:chExt cx="9569889" cy="519728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8941" y="1367245"/>
              <a:ext cx="9569889" cy="5197287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3579338" y="4090737"/>
              <a:ext cx="3572231" cy="298384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9273950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F62D07F-272A-444A-9EC0-D1E0BF73AD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041" y="1189494"/>
            <a:ext cx="9847754" cy="5462318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684021" y="289957"/>
            <a:ext cx="6823959" cy="899537"/>
          </a:xfrm>
        </p:spPr>
        <p:txBody>
          <a:bodyPr>
            <a:normAutofit/>
          </a:bodyPr>
          <a:lstStyle/>
          <a:p>
            <a:r>
              <a:rPr lang="en-US" dirty="0"/>
              <a:t>.</a:t>
            </a:r>
            <a:r>
              <a:rPr lang="en-US" dirty="0" err="1"/>
              <a:t>csproj</a:t>
            </a:r>
            <a:r>
              <a:rPr lang="en-US" dirty="0"/>
              <a:t> project file 2.1</a:t>
            </a:r>
          </a:p>
        </p:txBody>
      </p:sp>
      <p:sp>
        <p:nvSpPr>
          <p:cNvPr id="5" name="Rectangle 4"/>
          <p:cNvSpPr/>
          <p:nvPr/>
        </p:nvSpPr>
        <p:spPr>
          <a:xfrm>
            <a:off x="4619812" y="3986306"/>
            <a:ext cx="4577976" cy="58569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CA0C590-B328-4A70-8924-05185685055A}"/>
              </a:ext>
            </a:extLst>
          </p:cNvPr>
          <p:cNvSpPr/>
          <p:nvPr/>
        </p:nvSpPr>
        <p:spPr>
          <a:xfrm>
            <a:off x="2554381" y="2209800"/>
            <a:ext cx="5726019" cy="32385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2693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80679D65-15B3-409C-BF9C-2C613B58E4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41" y="289957"/>
            <a:ext cx="11655840" cy="899537"/>
          </a:xfrm>
        </p:spPr>
        <p:txBody>
          <a:bodyPr/>
          <a:lstStyle/>
          <a:p>
            <a:pPr>
              <a:defRPr/>
            </a:pPr>
            <a:r>
              <a:rPr lang="en-US" dirty="0"/>
              <a:t>.NET 3.0 in 2019 and Beyond…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085ADC2-5509-4CE2-A484-194AAD02054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195"/>
          <a:stretch/>
        </p:blipFill>
        <p:spPr>
          <a:xfrm>
            <a:off x="376518" y="1120039"/>
            <a:ext cx="7266888" cy="514330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C95E44A-01C8-461E-860E-F0EBDE7BBDB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5" t="80919" r="6863"/>
          <a:stretch/>
        </p:blipFill>
        <p:spPr>
          <a:xfrm>
            <a:off x="6096000" y="1719271"/>
            <a:ext cx="5400215" cy="108472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F7FF7260-E84F-4CB0-BCF3-C435D2350028}"/>
              </a:ext>
            </a:extLst>
          </p:cNvPr>
          <p:cNvSpPr/>
          <p:nvPr/>
        </p:nvSpPr>
        <p:spPr>
          <a:xfrm>
            <a:off x="376518" y="6321077"/>
            <a:ext cx="116558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https://blogs.msdn.microsoft.com/dotnet/2018/05/07/net-core-3-and-support-for-windows-desktop-applications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83962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F0F267B-ACF9-4D11-83E4-49425A52F6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315" y="1189494"/>
            <a:ext cx="10983370" cy="5462318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684021" y="289957"/>
            <a:ext cx="6823959" cy="899537"/>
          </a:xfrm>
        </p:spPr>
        <p:txBody>
          <a:bodyPr>
            <a:normAutofit/>
          </a:bodyPr>
          <a:lstStyle/>
          <a:p>
            <a:r>
              <a:rPr lang="en-US" dirty="0"/>
              <a:t>.</a:t>
            </a:r>
            <a:r>
              <a:rPr lang="en-US" dirty="0" err="1"/>
              <a:t>csproj</a:t>
            </a:r>
            <a:r>
              <a:rPr lang="en-US" dirty="0"/>
              <a:t> project file 2.2</a:t>
            </a:r>
          </a:p>
        </p:txBody>
      </p:sp>
      <p:sp>
        <p:nvSpPr>
          <p:cNvPr id="5" name="Rectangle 4"/>
          <p:cNvSpPr/>
          <p:nvPr/>
        </p:nvSpPr>
        <p:spPr>
          <a:xfrm>
            <a:off x="5210362" y="4380006"/>
            <a:ext cx="5317938" cy="58569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DB345FE-6940-475E-B441-F83DE78D5292}"/>
              </a:ext>
            </a:extLst>
          </p:cNvPr>
          <p:cNvSpPr/>
          <p:nvPr/>
        </p:nvSpPr>
        <p:spPr>
          <a:xfrm>
            <a:off x="2606862" y="2559050"/>
            <a:ext cx="7083238" cy="32385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16675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99" y="1189494"/>
            <a:ext cx="7551543" cy="525024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2606" y="1392318"/>
            <a:ext cx="7428474" cy="5153726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79463" y="289957"/>
            <a:ext cx="9233074" cy="899537"/>
          </a:xfrm>
        </p:spPr>
        <p:txBody>
          <a:bodyPr>
            <a:normAutofit fontScale="90000"/>
          </a:bodyPr>
          <a:lstStyle/>
          <a:p>
            <a:r>
              <a:rPr lang="en-US" dirty="0"/>
              <a:t>Right-click </a:t>
            </a:r>
            <a:r>
              <a:rPr lang="en-US" dirty="0">
                <a:sym typeface="Wingdings" panose="05000000000000000000" pitchFamily="2" charset="2"/>
              </a:rPr>
              <a:t> (</a:t>
            </a:r>
            <a:r>
              <a:rPr lang="en-US" dirty="0"/>
              <a:t>Project) Properties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1667037" y="1727690"/>
            <a:ext cx="7398139" cy="5130309"/>
            <a:chOff x="1667037" y="1727690"/>
            <a:chExt cx="7398139" cy="5130309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667037" y="1727690"/>
              <a:ext cx="7398139" cy="5130309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>
              <a:off x="4283242" y="4783756"/>
              <a:ext cx="3070459" cy="279132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59234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354" y="1879992"/>
            <a:ext cx="11693291" cy="3606015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098487" y="289957"/>
            <a:ext cx="9995027" cy="899537"/>
          </a:xfrm>
        </p:spPr>
        <p:txBody>
          <a:bodyPr>
            <a:normAutofit/>
          </a:bodyPr>
          <a:lstStyle/>
          <a:p>
            <a:r>
              <a:rPr lang="en-US" dirty="0"/>
              <a:t>Choose Profile While Debugging</a:t>
            </a:r>
          </a:p>
        </p:txBody>
      </p:sp>
    </p:spTree>
    <p:extLst>
      <p:ext uri="{BB962C8B-B14F-4D97-AF65-F5344CB8AC3E}">
        <p14:creationId xmlns:p14="http://schemas.microsoft.com/office/powerpoint/2010/main" val="191293481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3340" y="1189494"/>
            <a:ext cx="8151720" cy="5208043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623043" y="289957"/>
            <a:ext cx="4945915" cy="899537"/>
          </a:xfrm>
        </p:spPr>
        <p:txBody>
          <a:bodyPr>
            <a:normAutofit/>
          </a:bodyPr>
          <a:lstStyle/>
          <a:p>
            <a:r>
              <a:rPr lang="en-US" dirty="0"/>
              <a:t>Live Unit Testing</a:t>
            </a:r>
          </a:p>
        </p:txBody>
      </p:sp>
      <p:sp>
        <p:nvSpPr>
          <p:cNvPr id="4" name="Rectangle 3"/>
          <p:cNvSpPr/>
          <p:nvPr/>
        </p:nvSpPr>
        <p:spPr>
          <a:xfrm>
            <a:off x="820947" y="6397537"/>
            <a:ext cx="1055010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https://blogs.msdn.microsoft.com/visualstudio/2016/11/18/live-unit-testing-visual-studio-2017-rc/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0314182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BA7B08B-EF83-425E-9D8D-B8414E265E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3062" y="1189493"/>
            <a:ext cx="9045876" cy="5294853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941866" y="289957"/>
            <a:ext cx="2308268" cy="899537"/>
          </a:xfrm>
        </p:spPr>
        <p:txBody>
          <a:bodyPr/>
          <a:lstStyle/>
          <a:p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73749137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5013" y="1189494"/>
            <a:ext cx="8681974" cy="4954605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539875" y="289957"/>
            <a:ext cx="9112250" cy="899537"/>
          </a:xfrm>
        </p:spPr>
        <p:txBody>
          <a:bodyPr>
            <a:normAutofit fontScale="90000"/>
          </a:bodyPr>
          <a:lstStyle/>
          <a:p>
            <a:r>
              <a:rPr lang="en-US" dirty="0"/>
              <a:t>Migrating from MVC to MVC Core</a:t>
            </a:r>
          </a:p>
        </p:txBody>
      </p:sp>
      <p:sp>
        <p:nvSpPr>
          <p:cNvPr id="4" name="Rectangle 3"/>
          <p:cNvSpPr/>
          <p:nvPr/>
        </p:nvSpPr>
        <p:spPr>
          <a:xfrm>
            <a:off x="2838450" y="6258965"/>
            <a:ext cx="6515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https://docs.microsoft.com/en-us/aspnet/core/migration/mvc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7898822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19824F1-4F75-4851-B4FC-9CE0E9AE00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9480" y="1115533"/>
            <a:ext cx="8728840" cy="510928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059715" y="331713"/>
            <a:ext cx="6072570" cy="899537"/>
          </a:xfrm>
        </p:spPr>
        <p:txBody>
          <a:bodyPr>
            <a:normAutofit/>
          </a:bodyPr>
          <a:lstStyle/>
          <a:p>
            <a:r>
              <a:rPr lang="en-US" dirty="0" err="1">
                <a:solidFill>
                  <a:schemeClr val="tx1">
                    <a:lumMod val="20000"/>
                    <a:lumOff val="80000"/>
                  </a:schemeClr>
                </a:solidFill>
              </a:rPr>
              <a:t>dotnet</a:t>
            </a:r>
            <a:r>
              <a:rPr lang="en-US" dirty="0">
                <a:solidFill>
                  <a:schemeClr val="tx1">
                    <a:lumMod val="20000"/>
                    <a:lumOff val="80000"/>
                  </a:schemeClr>
                </a:solidFill>
              </a:rPr>
              <a:t>/cli on GitHub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148728" y="1326800"/>
            <a:ext cx="1858544" cy="4278442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2400" dirty="0">
                <a:solidFill>
                  <a:schemeClr val="tx1">
                    <a:lumMod val="20000"/>
                    <a:lumOff val="80000"/>
                  </a:schemeClr>
                </a:solidFill>
              </a:rPr>
              <a:t>This repo contains the .NET Core command-line (CLI) tools, used for building .NET Core apps and libraries.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137808" y="6127401"/>
            <a:ext cx="5916385" cy="615516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2353" dirty="0">
                <a:solidFill>
                  <a:schemeClr val="tx1">
                    <a:lumMod val="20000"/>
                    <a:lumOff val="80000"/>
                  </a:schemeClr>
                </a:solidFill>
              </a:rPr>
              <a:t>GitHub: </a:t>
            </a:r>
            <a:r>
              <a:rPr lang="en-US" sz="2353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linkClick r:id="rId4"/>
              </a:rPr>
              <a:t>https://github.com/dotnet/cli</a:t>
            </a:r>
            <a:r>
              <a:rPr lang="en-US" sz="2353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8283590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.NET Core 2.x CLI Commands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2CC2D06-49D2-434F-8C9E-600357EF0541}"/>
              </a:ext>
            </a:extLst>
          </p:cNvPr>
          <p:cNvSpPr/>
          <p:nvPr/>
        </p:nvSpPr>
        <p:spPr>
          <a:xfrm>
            <a:off x="1296128" y="6229989"/>
            <a:ext cx="959974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hlinkClick r:id="rId3"/>
              </a:rPr>
              <a:t>https://docs.microsoft.com/en-us/dotnet/core/tools/?tabs=netcore2x</a:t>
            </a:r>
            <a:r>
              <a:rPr lang="en-US" sz="2400" dirty="0"/>
              <a:t>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5B53ECB-6DDC-4F30-96CF-2FFA06883E71}"/>
              </a:ext>
            </a:extLst>
          </p:cNvPr>
          <p:cNvSpPr/>
          <p:nvPr/>
        </p:nvSpPr>
        <p:spPr>
          <a:xfrm>
            <a:off x="353290" y="1615851"/>
            <a:ext cx="11557816" cy="1384995"/>
          </a:xfrm>
          <a:prstGeom prst="rect">
            <a:avLst/>
          </a:prstGeom>
          <a:solidFill>
            <a:srgbClr val="000000"/>
          </a:solidFill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92D050"/>
                </a:solidFill>
              </a:rPr>
              <a:t>&gt;</a:t>
            </a:r>
            <a:r>
              <a:rPr lang="en-US" sz="2800" dirty="0" err="1">
                <a:solidFill>
                  <a:srgbClr val="92D050"/>
                </a:solidFill>
              </a:rPr>
              <a:t>dotnet</a:t>
            </a:r>
            <a:r>
              <a:rPr lang="en-US" sz="2800" dirty="0">
                <a:solidFill>
                  <a:srgbClr val="92D050"/>
                </a:solidFill>
              </a:rPr>
              <a:t> --version</a:t>
            </a:r>
          </a:p>
          <a:p>
            <a:r>
              <a:rPr lang="en-US" sz="2800" dirty="0">
                <a:solidFill>
                  <a:srgbClr val="92D050"/>
                </a:solidFill>
              </a:rPr>
              <a:t>&gt;</a:t>
            </a:r>
            <a:r>
              <a:rPr lang="en-US" sz="2800" dirty="0" err="1">
                <a:solidFill>
                  <a:srgbClr val="92D050"/>
                </a:solidFill>
              </a:rPr>
              <a:t>dotnet</a:t>
            </a:r>
            <a:r>
              <a:rPr lang="en-US" sz="2800" dirty="0">
                <a:solidFill>
                  <a:srgbClr val="92D050"/>
                </a:solidFill>
              </a:rPr>
              <a:t> --info</a:t>
            </a:r>
          </a:p>
          <a:p>
            <a:r>
              <a:rPr lang="en-US" sz="2800" dirty="0">
                <a:solidFill>
                  <a:srgbClr val="FFFF00"/>
                </a:solidFill>
                <a:highlight>
                  <a:srgbClr val="000080"/>
                </a:highlight>
              </a:rPr>
              <a:t>&gt;</a:t>
            </a:r>
            <a:r>
              <a:rPr lang="en-US" sz="2800" dirty="0" err="1">
                <a:solidFill>
                  <a:srgbClr val="92D050"/>
                </a:solidFill>
                <a:highlight>
                  <a:srgbClr val="000080"/>
                </a:highlight>
              </a:rPr>
              <a:t>dotnet</a:t>
            </a:r>
            <a:r>
              <a:rPr lang="en-US" sz="2800" dirty="0">
                <a:solidFill>
                  <a:srgbClr val="92D050"/>
                </a:solidFill>
                <a:highlight>
                  <a:srgbClr val="000080"/>
                </a:highlight>
              </a:rPr>
              <a:t> new &lt;TEMPLATE&gt; --</a:t>
            </a:r>
            <a:r>
              <a:rPr lang="en-US" sz="2800" dirty="0" err="1">
                <a:solidFill>
                  <a:srgbClr val="92D050"/>
                </a:solidFill>
                <a:highlight>
                  <a:srgbClr val="000080"/>
                </a:highlight>
              </a:rPr>
              <a:t>auth</a:t>
            </a:r>
            <a:r>
              <a:rPr lang="en-US" sz="2800" dirty="0">
                <a:solidFill>
                  <a:srgbClr val="92D050"/>
                </a:solidFill>
                <a:highlight>
                  <a:srgbClr val="000080"/>
                </a:highlight>
              </a:rPr>
              <a:t> &lt;AUTH_TYPE&gt; -o &lt;OUTPUT_DIR&gt;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E3356CD-81B2-4A14-9277-24862A245385}"/>
              </a:ext>
            </a:extLst>
          </p:cNvPr>
          <p:cNvSpPr/>
          <p:nvPr/>
        </p:nvSpPr>
        <p:spPr>
          <a:xfrm>
            <a:off x="353290" y="3612585"/>
            <a:ext cx="11557816" cy="2246769"/>
          </a:xfrm>
          <a:prstGeom prst="rect">
            <a:avLst/>
          </a:prstGeom>
          <a:solidFill>
            <a:srgbClr val="000000"/>
          </a:solidFill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92D050"/>
                </a:solidFill>
              </a:rPr>
              <a:t>&gt;</a:t>
            </a:r>
            <a:r>
              <a:rPr lang="en-US" sz="2800" dirty="0" err="1">
                <a:solidFill>
                  <a:srgbClr val="92D050"/>
                </a:solidFill>
              </a:rPr>
              <a:t>dotnet</a:t>
            </a:r>
            <a:r>
              <a:rPr lang="en-US" sz="2800" dirty="0">
                <a:solidFill>
                  <a:srgbClr val="92D050"/>
                </a:solidFill>
              </a:rPr>
              <a:t> new console -o </a:t>
            </a:r>
            <a:r>
              <a:rPr lang="en-US" sz="2800" dirty="0" err="1">
                <a:solidFill>
                  <a:srgbClr val="92D050"/>
                </a:solidFill>
              </a:rPr>
              <a:t>MyConsoleApp</a:t>
            </a:r>
            <a:r>
              <a:rPr lang="en-US" sz="2800">
                <a:solidFill>
                  <a:srgbClr val="92D050"/>
                </a:solidFill>
              </a:rPr>
              <a:t> </a:t>
            </a:r>
            <a:endParaRPr lang="en-US" sz="2800" dirty="0">
              <a:solidFill>
                <a:srgbClr val="92D050"/>
              </a:solidFill>
            </a:endParaRPr>
          </a:p>
          <a:p>
            <a:r>
              <a:rPr lang="en-US" sz="2800" dirty="0">
                <a:solidFill>
                  <a:srgbClr val="92D050"/>
                </a:solidFill>
              </a:rPr>
              <a:t>&gt;</a:t>
            </a:r>
            <a:r>
              <a:rPr lang="en-US" sz="2800" dirty="0" err="1">
                <a:solidFill>
                  <a:srgbClr val="92D050"/>
                </a:solidFill>
              </a:rPr>
              <a:t>dotnet</a:t>
            </a:r>
            <a:r>
              <a:rPr lang="en-US" sz="2800" dirty="0">
                <a:solidFill>
                  <a:srgbClr val="92D050"/>
                </a:solidFill>
              </a:rPr>
              <a:t> new </a:t>
            </a:r>
            <a:r>
              <a:rPr lang="en-US" sz="2800" dirty="0" err="1">
                <a:solidFill>
                  <a:srgbClr val="92D050"/>
                </a:solidFill>
              </a:rPr>
              <a:t>mvc</a:t>
            </a:r>
            <a:r>
              <a:rPr lang="en-US" sz="2800" dirty="0">
                <a:solidFill>
                  <a:srgbClr val="92D050"/>
                </a:solidFill>
              </a:rPr>
              <a:t> --</a:t>
            </a:r>
            <a:r>
              <a:rPr lang="en-US" sz="2800" dirty="0" err="1">
                <a:solidFill>
                  <a:srgbClr val="92D050"/>
                </a:solidFill>
              </a:rPr>
              <a:t>auth</a:t>
            </a:r>
            <a:r>
              <a:rPr lang="en-US" sz="2800" dirty="0">
                <a:solidFill>
                  <a:srgbClr val="92D050"/>
                </a:solidFill>
              </a:rPr>
              <a:t> Individual -o </a:t>
            </a:r>
            <a:r>
              <a:rPr lang="en-US" sz="2800" dirty="0" err="1">
                <a:solidFill>
                  <a:srgbClr val="92D050"/>
                </a:solidFill>
              </a:rPr>
              <a:t>MyMvcWebApp</a:t>
            </a:r>
            <a:r>
              <a:rPr lang="en-US" sz="2800" dirty="0">
                <a:solidFill>
                  <a:srgbClr val="92D050"/>
                </a:solidFill>
              </a:rPr>
              <a:t> </a:t>
            </a:r>
          </a:p>
          <a:p>
            <a:r>
              <a:rPr lang="en-US" sz="2800" dirty="0">
                <a:solidFill>
                  <a:srgbClr val="92D050"/>
                </a:solidFill>
              </a:rPr>
              <a:t>&gt;</a:t>
            </a:r>
            <a:r>
              <a:rPr lang="en-US" sz="2800" dirty="0" err="1">
                <a:solidFill>
                  <a:srgbClr val="92D050"/>
                </a:solidFill>
              </a:rPr>
              <a:t>dotnet</a:t>
            </a:r>
            <a:r>
              <a:rPr lang="en-US" sz="2800" dirty="0">
                <a:solidFill>
                  <a:srgbClr val="92D050"/>
                </a:solidFill>
              </a:rPr>
              <a:t> restore</a:t>
            </a:r>
          </a:p>
          <a:p>
            <a:r>
              <a:rPr lang="en-US" sz="2800" dirty="0">
                <a:solidFill>
                  <a:srgbClr val="92D050"/>
                </a:solidFill>
              </a:rPr>
              <a:t>&gt;</a:t>
            </a:r>
            <a:r>
              <a:rPr lang="en-US" sz="2800" dirty="0" err="1">
                <a:solidFill>
                  <a:srgbClr val="92D050"/>
                </a:solidFill>
              </a:rPr>
              <a:t>dotnet</a:t>
            </a:r>
            <a:r>
              <a:rPr lang="en-US" sz="2800" dirty="0">
                <a:solidFill>
                  <a:srgbClr val="92D050"/>
                </a:solidFill>
              </a:rPr>
              <a:t> build</a:t>
            </a:r>
          </a:p>
          <a:p>
            <a:r>
              <a:rPr lang="en-US" sz="2800" dirty="0">
                <a:solidFill>
                  <a:srgbClr val="92D050"/>
                </a:solidFill>
              </a:rPr>
              <a:t>&gt;</a:t>
            </a:r>
            <a:r>
              <a:rPr lang="en-US" sz="2800" dirty="0" err="1">
                <a:solidFill>
                  <a:srgbClr val="92D050"/>
                </a:solidFill>
              </a:rPr>
              <a:t>dotnet</a:t>
            </a:r>
            <a:r>
              <a:rPr lang="en-US" sz="2800" dirty="0">
                <a:solidFill>
                  <a:srgbClr val="92D050"/>
                </a:solidFill>
              </a:rPr>
              <a:t> run</a:t>
            </a:r>
            <a:endParaRPr lang="en-US" sz="2800" dirty="0">
              <a:solidFill>
                <a:srgbClr val="92D050"/>
              </a:solidFill>
              <a:highlight>
                <a:srgbClr val="000000"/>
              </a:highlight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64BABBE-0D35-4084-990C-35CEBF8F19B2}"/>
              </a:ext>
            </a:extLst>
          </p:cNvPr>
          <p:cNvSpPr/>
          <p:nvPr/>
        </p:nvSpPr>
        <p:spPr>
          <a:xfrm>
            <a:off x="3729317" y="2972206"/>
            <a:ext cx="8303022" cy="707886"/>
          </a:xfrm>
          <a:prstGeom prst="rect">
            <a:avLst/>
          </a:prstGeom>
          <a:solidFill>
            <a:schemeClr val="bg2">
              <a:lumMod val="90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2000" dirty="0"/>
              <a:t>&lt;TEMPLATE&gt; = web | </a:t>
            </a:r>
            <a:r>
              <a:rPr lang="en-US" sz="2000" dirty="0" err="1"/>
              <a:t>mvc</a:t>
            </a:r>
            <a:r>
              <a:rPr lang="en-US" sz="2000" dirty="0"/>
              <a:t> | razor | angular | react | </a:t>
            </a:r>
            <a:r>
              <a:rPr lang="en-US" sz="2000" dirty="0" err="1"/>
              <a:t>webapi</a:t>
            </a:r>
            <a:endParaRPr lang="en-US" sz="2000" dirty="0"/>
          </a:p>
          <a:p>
            <a:r>
              <a:rPr lang="en-US" sz="2000" dirty="0"/>
              <a:t>&lt;AUTH_TYPE&gt; for </a:t>
            </a:r>
            <a:r>
              <a:rPr lang="en-US" sz="2000" dirty="0" err="1"/>
              <a:t>mvc,razor</a:t>
            </a:r>
            <a:r>
              <a:rPr lang="en-US" sz="2000" dirty="0"/>
              <a:t> = None | Individual | </a:t>
            </a:r>
            <a:r>
              <a:rPr lang="en-US" sz="2000" dirty="0" err="1"/>
              <a:t>SingleOrg</a:t>
            </a:r>
            <a:r>
              <a:rPr lang="en-US" sz="2000" dirty="0"/>
              <a:t> | Windows</a:t>
            </a:r>
          </a:p>
        </p:txBody>
      </p:sp>
    </p:spTree>
    <p:extLst>
      <p:ext uri="{BB962C8B-B14F-4D97-AF65-F5344CB8AC3E}">
        <p14:creationId xmlns:p14="http://schemas.microsoft.com/office/powerpoint/2010/main" val="1106750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CLI Commands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2CC2D06-49D2-434F-8C9E-600357EF0541}"/>
              </a:ext>
            </a:extLst>
          </p:cNvPr>
          <p:cNvSpPr/>
          <p:nvPr/>
        </p:nvSpPr>
        <p:spPr>
          <a:xfrm>
            <a:off x="866395" y="6318564"/>
            <a:ext cx="104592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hlinkClick r:id="rId3"/>
              </a:rPr>
              <a:t>https://docs.microsoft.com/en-us/azure/app-service/scripts/app-service-cli-deploy-github</a:t>
            </a:r>
            <a:r>
              <a:rPr lang="en-US" sz="2000" dirty="0"/>
              <a:t>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5B53ECB-6DDC-4F30-96CF-2FFA06883E71}"/>
              </a:ext>
            </a:extLst>
          </p:cNvPr>
          <p:cNvSpPr/>
          <p:nvPr/>
        </p:nvSpPr>
        <p:spPr>
          <a:xfrm>
            <a:off x="179633" y="1436568"/>
            <a:ext cx="11852706" cy="1569660"/>
          </a:xfrm>
          <a:prstGeom prst="rect">
            <a:avLst/>
          </a:prstGeom>
          <a:solidFill>
            <a:srgbClr val="000000"/>
          </a:solidFill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92D050"/>
                </a:solidFill>
              </a:rPr>
              <a:t>&gt;</a:t>
            </a:r>
            <a:r>
              <a:rPr lang="en-US" sz="2400" dirty="0" err="1">
                <a:solidFill>
                  <a:srgbClr val="92D050"/>
                </a:solidFill>
              </a:rPr>
              <a:t>az</a:t>
            </a:r>
            <a:r>
              <a:rPr lang="en-US" sz="2400" dirty="0">
                <a:solidFill>
                  <a:srgbClr val="92D050"/>
                </a:solidFill>
              </a:rPr>
              <a:t> login</a:t>
            </a:r>
          </a:p>
          <a:p>
            <a:r>
              <a:rPr lang="en-US" sz="2400" dirty="0">
                <a:solidFill>
                  <a:srgbClr val="92D050"/>
                </a:solidFill>
              </a:rPr>
              <a:t>&gt;</a:t>
            </a:r>
            <a:r>
              <a:rPr lang="en-US" sz="2400" dirty="0" err="1">
                <a:solidFill>
                  <a:srgbClr val="92D050"/>
                </a:solidFill>
              </a:rPr>
              <a:t>az</a:t>
            </a:r>
            <a:r>
              <a:rPr lang="en-US" sz="2400" dirty="0">
                <a:solidFill>
                  <a:srgbClr val="92D050"/>
                </a:solidFill>
              </a:rPr>
              <a:t> group create -l &lt;REGION&gt; -n &lt;RSG&gt;</a:t>
            </a:r>
          </a:p>
          <a:p>
            <a:r>
              <a:rPr lang="en-US" sz="2400" dirty="0">
                <a:solidFill>
                  <a:srgbClr val="92D050"/>
                </a:solidFill>
              </a:rPr>
              <a:t>&gt;</a:t>
            </a:r>
            <a:r>
              <a:rPr lang="en-US" sz="2400" dirty="0" err="1">
                <a:solidFill>
                  <a:srgbClr val="92D050"/>
                </a:solidFill>
              </a:rPr>
              <a:t>az</a:t>
            </a:r>
            <a:r>
              <a:rPr lang="en-US" sz="2400" dirty="0">
                <a:solidFill>
                  <a:srgbClr val="92D050"/>
                </a:solidFill>
              </a:rPr>
              <a:t> </a:t>
            </a:r>
            <a:r>
              <a:rPr lang="en-US" sz="2400" dirty="0" err="1">
                <a:solidFill>
                  <a:srgbClr val="92D050"/>
                </a:solidFill>
              </a:rPr>
              <a:t>appservice</a:t>
            </a:r>
            <a:r>
              <a:rPr lang="en-US" sz="2400" dirty="0">
                <a:solidFill>
                  <a:srgbClr val="92D050"/>
                </a:solidFill>
              </a:rPr>
              <a:t> plan create -g &lt;RSG&gt; -n &lt;ASP&gt; --</a:t>
            </a:r>
            <a:r>
              <a:rPr lang="en-US" sz="2400" dirty="0" err="1">
                <a:solidFill>
                  <a:srgbClr val="92D050"/>
                </a:solidFill>
              </a:rPr>
              <a:t>sku</a:t>
            </a:r>
            <a:r>
              <a:rPr lang="en-US" sz="2400" dirty="0">
                <a:solidFill>
                  <a:srgbClr val="92D050"/>
                </a:solidFill>
              </a:rPr>
              <a:t> &lt;PLAN&gt; </a:t>
            </a:r>
            <a:r>
              <a:rPr lang="en-US" sz="2400" i="1" dirty="0">
                <a:solidFill>
                  <a:srgbClr val="92D050"/>
                </a:solidFill>
              </a:rPr>
              <a:t>(e.g. F1)</a:t>
            </a:r>
          </a:p>
          <a:p>
            <a:r>
              <a:rPr lang="en-US" sz="2400" dirty="0">
                <a:solidFill>
                  <a:srgbClr val="92D050"/>
                </a:solidFill>
              </a:rPr>
              <a:t>&gt;</a:t>
            </a:r>
            <a:r>
              <a:rPr lang="en-US" sz="2400" dirty="0" err="1">
                <a:solidFill>
                  <a:srgbClr val="92D050"/>
                </a:solidFill>
              </a:rPr>
              <a:t>az</a:t>
            </a:r>
            <a:r>
              <a:rPr lang="en-US" sz="2400" dirty="0">
                <a:solidFill>
                  <a:srgbClr val="92D050"/>
                </a:solidFill>
              </a:rPr>
              <a:t> </a:t>
            </a:r>
            <a:r>
              <a:rPr lang="en-US" sz="2400" dirty="0" err="1">
                <a:solidFill>
                  <a:srgbClr val="92D050"/>
                </a:solidFill>
              </a:rPr>
              <a:t>webapp</a:t>
            </a:r>
            <a:r>
              <a:rPr lang="en-US" sz="2400" dirty="0">
                <a:solidFill>
                  <a:srgbClr val="92D050"/>
                </a:solidFill>
              </a:rPr>
              <a:t> create -g &lt;RSG&gt; -p &lt;ASP&gt; -n &lt;APP&gt;</a:t>
            </a:r>
            <a:endParaRPr lang="en-US" sz="2400" dirty="0">
              <a:solidFill>
                <a:srgbClr val="92D050"/>
              </a:solidFill>
              <a:highlight>
                <a:srgbClr val="000080"/>
              </a:highlight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E3356CD-81B2-4A14-9277-24862A245385}"/>
              </a:ext>
            </a:extLst>
          </p:cNvPr>
          <p:cNvSpPr/>
          <p:nvPr/>
        </p:nvSpPr>
        <p:spPr>
          <a:xfrm>
            <a:off x="179633" y="3294430"/>
            <a:ext cx="11852706" cy="2677656"/>
          </a:xfrm>
          <a:prstGeom prst="rect">
            <a:avLst/>
          </a:prstGeom>
          <a:solidFill>
            <a:srgbClr val="000000"/>
          </a:solidFill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92D050"/>
                </a:solidFill>
              </a:rPr>
              <a:t>&gt;git </a:t>
            </a:r>
            <a:r>
              <a:rPr lang="en-US" sz="2400" dirty="0" err="1">
                <a:solidFill>
                  <a:srgbClr val="92D050"/>
                </a:solidFill>
              </a:rPr>
              <a:t>init</a:t>
            </a:r>
            <a:endParaRPr lang="en-US" sz="2400" dirty="0">
              <a:solidFill>
                <a:srgbClr val="92D050"/>
              </a:solidFill>
            </a:endParaRPr>
          </a:p>
          <a:p>
            <a:r>
              <a:rPr lang="en-US" sz="2400" dirty="0">
                <a:solidFill>
                  <a:srgbClr val="92D050"/>
                </a:solidFill>
              </a:rPr>
              <a:t>&gt;git add .</a:t>
            </a:r>
          </a:p>
          <a:p>
            <a:r>
              <a:rPr lang="en-US" sz="2400" dirty="0">
                <a:solidFill>
                  <a:srgbClr val="92D050"/>
                </a:solidFill>
              </a:rPr>
              <a:t>&gt;git commit -m "&lt;COMMIT MESSAGE&gt;“</a:t>
            </a:r>
          </a:p>
          <a:p>
            <a:r>
              <a:rPr lang="en-US" sz="2400" dirty="0">
                <a:solidFill>
                  <a:srgbClr val="92D050"/>
                </a:solidFill>
              </a:rPr>
              <a:t>&gt;</a:t>
            </a:r>
            <a:r>
              <a:rPr lang="en-US" sz="2400" dirty="0" err="1">
                <a:solidFill>
                  <a:srgbClr val="92D050"/>
                </a:solidFill>
              </a:rPr>
              <a:t>az</a:t>
            </a:r>
            <a:r>
              <a:rPr lang="en-US" sz="2400" dirty="0">
                <a:solidFill>
                  <a:srgbClr val="92D050"/>
                </a:solidFill>
              </a:rPr>
              <a:t> </a:t>
            </a:r>
            <a:r>
              <a:rPr lang="en-US" sz="2400" dirty="0" err="1">
                <a:solidFill>
                  <a:srgbClr val="92D050"/>
                </a:solidFill>
              </a:rPr>
              <a:t>webapp</a:t>
            </a:r>
            <a:r>
              <a:rPr lang="en-US" sz="2400" dirty="0">
                <a:solidFill>
                  <a:srgbClr val="92D050"/>
                </a:solidFill>
              </a:rPr>
              <a:t> deployment user set --user-name &lt;USER&gt;</a:t>
            </a:r>
          </a:p>
          <a:p>
            <a:r>
              <a:rPr lang="en-US" sz="2400" dirty="0">
                <a:solidFill>
                  <a:srgbClr val="92D050"/>
                </a:solidFill>
              </a:rPr>
              <a:t>&gt;</a:t>
            </a:r>
            <a:r>
              <a:rPr lang="en-US" sz="2400" dirty="0" err="1">
                <a:solidFill>
                  <a:srgbClr val="92D050"/>
                </a:solidFill>
              </a:rPr>
              <a:t>az</a:t>
            </a:r>
            <a:r>
              <a:rPr lang="en-US" sz="2400" dirty="0">
                <a:solidFill>
                  <a:srgbClr val="92D050"/>
                </a:solidFill>
              </a:rPr>
              <a:t> </a:t>
            </a:r>
            <a:r>
              <a:rPr lang="en-US" sz="2400" dirty="0" err="1">
                <a:solidFill>
                  <a:srgbClr val="92D050"/>
                </a:solidFill>
              </a:rPr>
              <a:t>webapp</a:t>
            </a:r>
            <a:r>
              <a:rPr lang="en-US" sz="2400" dirty="0">
                <a:solidFill>
                  <a:srgbClr val="92D050"/>
                </a:solidFill>
              </a:rPr>
              <a:t> deployment source config-local-git -g &lt;RSG&gt; -n &lt;APP&gt; --out </a:t>
            </a:r>
            <a:r>
              <a:rPr lang="en-US" sz="2400" dirty="0" err="1">
                <a:solidFill>
                  <a:srgbClr val="92D050"/>
                </a:solidFill>
              </a:rPr>
              <a:t>tsv</a:t>
            </a:r>
            <a:endParaRPr lang="en-US" sz="2400" dirty="0">
              <a:solidFill>
                <a:srgbClr val="92D050"/>
              </a:solidFill>
            </a:endParaRPr>
          </a:p>
          <a:p>
            <a:r>
              <a:rPr lang="en-US" sz="2400" dirty="0">
                <a:solidFill>
                  <a:srgbClr val="92D050"/>
                </a:solidFill>
              </a:rPr>
              <a:t>&gt;git remote add azure &lt;GIT URL&gt;</a:t>
            </a:r>
          </a:p>
          <a:p>
            <a:r>
              <a:rPr lang="en-US" sz="2400" dirty="0">
                <a:solidFill>
                  <a:srgbClr val="92D050"/>
                </a:solidFill>
              </a:rPr>
              <a:t>&gt;git push azure master</a:t>
            </a:r>
            <a:endParaRPr lang="en-US" sz="2400" dirty="0">
              <a:solidFill>
                <a:srgbClr val="92D050"/>
              </a:solidFill>
              <a:highlight>
                <a:srgbClr val="000000"/>
              </a:highlight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64BABBE-0D35-4084-990C-35CEBF8F19B2}"/>
              </a:ext>
            </a:extLst>
          </p:cNvPr>
          <p:cNvSpPr/>
          <p:nvPr/>
        </p:nvSpPr>
        <p:spPr>
          <a:xfrm>
            <a:off x="3729317" y="2974269"/>
            <a:ext cx="8303022" cy="400110"/>
          </a:xfrm>
          <a:prstGeom prst="rect">
            <a:avLst/>
          </a:prstGeom>
          <a:solidFill>
            <a:schemeClr val="bg2">
              <a:lumMod val="90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nn-NO" sz="2000" dirty="0"/>
              <a:t>RESULT </a:t>
            </a:r>
            <a:r>
              <a:rPr lang="nn-NO" sz="2000" dirty="0">
                <a:sym typeface="Wingdings" panose="05000000000000000000" pitchFamily="2" charset="2"/>
              </a:rPr>
              <a:t></a:t>
            </a:r>
            <a:r>
              <a:rPr lang="nn-NO" sz="2000" dirty="0"/>
              <a:t> http://&lt;APP&gt;.azurewebsites.net</a:t>
            </a:r>
            <a:endParaRPr lang="en-US" sz="20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138BFC1-8319-43A6-8E18-9103BA2D0447}"/>
              </a:ext>
            </a:extLst>
          </p:cNvPr>
          <p:cNvSpPr/>
          <p:nvPr/>
        </p:nvSpPr>
        <p:spPr>
          <a:xfrm>
            <a:off x="3729317" y="5816081"/>
            <a:ext cx="8303022" cy="400110"/>
          </a:xfrm>
          <a:prstGeom prst="rect">
            <a:avLst/>
          </a:prstGeom>
          <a:solidFill>
            <a:schemeClr val="bg2">
              <a:lumMod val="90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nn-NO" sz="2000" dirty="0"/>
              <a:t>GIT URL </a:t>
            </a:r>
            <a:r>
              <a:rPr lang="nn-NO" sz="2000" dirty="0">
                <a:sym typeface="Wingdings" panose="05000000000000000000" pitchFamily="2" charset="2"/>
              </a:rPr>
              <a:t></a:t>
            </a:r>
            <a:r>
              <a:rPr lang="nn-NO" sz="2000" dirty="0"/>
              <a:t> https://&lt;USER&gt;@&lt;APP&gt;.scm.azurewebsites.net/&lt;APP&gt;.git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78076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2648252081"/>
              </p:ext>
            </p:extLst>
          </p:nvPr>
        </p:nvGraphicFramePr>
        <p:xfrm>
          <a:off x="2134164" y="2160769"/>
          <a:ext cx="6347512" cy="38808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Picture 2" descr="Check icon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1415" y="2492548"/>
            <a:ext cx="896425" cy="896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Check icon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0340" y="3657900"/>
            <a:ext cx="896425" cy="896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8496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017310" y="1277604"/>
            <a:ext cx="6285981" cy="4951368"/>
            <a:chOff x="2017310" y="1277604"/>
            <a:chExt cx="6285981" cy="4951368"/>
          </a:xfrm>
        </p:grpSpPr>
        <p:sp>
          <p:nvSpPr>
            <p:cNvPr id="20" name="Rounded Rectangle 19"/>
            <p:cNvSpPr/>
            <p:nvPr/>
          </p:nvSpPr>
          <p:spPr bwMode="auto">
            <a:xfrm>
              <a:off x="6320102" y="5042545"/>
              <a:ext cx="1983189" cy="1186427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353" dirty="0">
                  <a:solidFill>
                    <a:schemeClr val="tx2"/>
                  </a:solidFill>
                  <a:ea typeface="Segoe UI" pitchFamily="34" charset="0"/>
                  <a:cs typeface="Segoe UI" pitchFamily="34" charset="0"/>
                </a:rPr>
                <a:t>ASP.NET</a:t>
              </a:r>
            </a:p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353" dirty="0">
                  <a:solidFill>
                    <a:schemeClr val="tx2"/>
                  </a:solidFill>
                  <a:ea typeface="Segoe UI" pitchFamily="34" charset="0"/>
                  <a:cs typeface="Segoe UI" pitchFamily="34" charset="0"/>
                </a:rPr>
                <a:t>Web API</a:t>
              </a:r>
            </a:p>
          </p:txBody>
        </p:sp>
        <p:sp>
          <p:nvSpPr>
            <p:cNvPr id="4" name="Rounded Rectangle 3"/>
            <p:cNvSpPr/>
            <p:nvPr/>
          </p:nvSpPr>
          <p:spPr bwMode="auto">
            <a:xfrm>
              <a:off x="2017310" y="1277604"/>
              <a:ext cx="1983189" cy="2061755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353" dirty="0">
                  <a:solidFill>
                    <a:schemeClr val="tx2"/>
                  </a:solidFill>
                  <a:ea typeface="Segoe UI" pitchFamily="34" charset="0"/>
                  <a:cs typeface="Segoe UI" pitchFamily="34" charset="0"/>
                </a:rPr>
                <a:t>Active Server Pages</a:t>
              </a:r>
            </a:p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353" dirty="0">
                  <a:solidFill>
                    <a:schemeClr val="tx2"/>
                  </a:solidFill>
                  <a:ea typeface="Segoe UI" pitchFamily="34" charset="0"/>
                  <a:cs typeface="Segoe UI" pitchFamily="34" charset="0"/>
                </a:rPr>
                <a:t>(Classic ASP)</a:t>
              </a:r>
            </a:p>
          </p:txBody>
        </p:sp>
        <p:sp>
          <p:nvSpPr>
            <p:cNvPr id="12" name="Rounded Rectangle 11"/>
            <p:cNvSpPr/>
            <p:nvPr/>
          </p:nvSpPr>
          <p:spPr bwMode="auto">
            <a:xfrm>
              <a:off x="4168706" y="1277605"/>
              <a:ext cx="1983189" cy="3515574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dirty="0">
                <a:solidFill>
                  <a:schemeClr val="tx2"/>
                </a:solidFill>
                <a:ea typeface="Segoe UI" pitchFamily="34" charset="0"/>
                <a:cs typeface="Segoe UI" pitchFamily="34" charset="0"/>
              </a:endParaRPr>
            </a:p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353" dirty="0">
                  <a:solidFill>
                    <a:schemeClr val="tx2"/>
                  </a:solidFill>
                  <a:ea typeface="Segoe UI" pitchFamily="34" charset="0"/>
                  <a:cs typeface="Segoe UI" pitchFamily="34" charset="0"/>
                </a:rPr>
                <a:t>ASP.NET</a:t>
              </a:r>
            </a:p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353" dirty="0">
                  <a:solidFill>
                    <a:schemeClr val="tx2"/>
                  </a:solidFill>
                  <a:ea typeface="Segoe UI" pitchFamily="34" charset="0"/>
                  <a:cs typeface="Segoe UI" pitchFamily="34" charset="0"/>
                </a:rPr>
                <a:t>(Web Forms)</a:t>
              </a:r>
            </a:p>
          </p:txBody>
        </p:sp>
        <p:sp>
          <p:nvSpPr>
            <p:cNvPr id="15" name="Rounded Rectangle 14"/>
            <p:cNvSpPr/>
            <p:nvPr/>
          </p:nvSpPr>
          <p:spPr bwMode="auto">
            <a:xfrm>
              <a:off x="6320102" y="1277604"/>
              <a:ext cx="1983189" cy="2061755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dirty="0">
                <a:solidFill>
                  <a:schemeClr val="tx2"/>
                </a:solidFill>
                <a:ea typeface="Segoe UI" pitchFamily="34" charset="0"/>
                <a:cs typeface="Segoe UI" pitchFamily="34" charset="0"/>
              </a:endParaRPr>
            </a:p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353" dirty="0">
                  <a:solidFill>
                    <a:schemeClr val="tx2"/>
                  </a:solidFill>
                  <a:ea typeface="Segoe UI" pitchFamily="34" charset="0"/>
                  <a:cs typeface="Segoe UI" pitchFamily="34" charset="0"/>
                </a:rPr>
                <a:t>ASP.NET</a:t>
              </a:r>
            </a:p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353" dirty="0">
                  <a:solidFill>
                    <a:schemeClr val="tx2"/>
                  </a:solidFill>
                  <a:ea typeface="Segoe UI" pitchFamily="34" charset="0"/>
                  <a:cs typeface="Segoe UI" pitchFamily="34" charset="0"/>
                </a:rPr>
                <a:t>MVC</a:t>
              </a:r>
            </a:p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353" dirty="0">
                  <a:solidFill>
                    <a:schemeClr val="tx2"/>
                  </a:solidFill>
                  <a:ea typeface="Segoe UI" pitchFamily="34" charset="0"/>
                  <a:cs typeface="Segoe UI" pitchFamily="34" charset="0"/>
                </a:rPr>
                <a:t>1/2/3/4/5</a:t>
              </a:r>
            </a:p>
          </p:txBody>
        </p:sp>
        <p:sp>
          <p:nvSpPr>
            <p:cNvPr id="17" name="Rounded Rectangle 16"/>
            <p:cNvSpPr/>
            <p:nvPr/>
          </p:nvSpPr>
          <p:spPr bwMode="auto">
            <a:xfrm>
              <a:off x="6320102" y="3606752"/>
              <a:ext cx="1983189" cy="1186427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353" dirty="0">
                  <a:solidFill>
                    <a:schemeClr val="tx2"/>
                  </a:solidFill>
                  <a:ea typeface="Segoe UI" pitchFamily="34" charset="0"/>
                  <a:cs typeface="Segoe UI" pitchFamily="34" charset="0"/>
                </a:rPr>
                <a:t>ASP.NET</a:t>
              </a:r>
            </a:p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353" dirty="0">
                  <a:solidFill>
                    <a:schemeClr val="tx2"/>
                  </a:solidFill>
                  <a:ea typeface="Segoe UI" pitchFamily="34" charset="0"/>
                  <a:cs typeface="Segoe UI" pitchFamily="34" charset="0"/>
                </a:rPr>
                <a:t>Web Pages</a:t>
              </a:r>
            </a:p>
          </p:txBody>
        </p:sp>
      </p:grp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793178" y="289957"/>
            <a:ext cx="8605646" cy="899537"/>
          </a:xfrm>
        </p:spPr>
        <p:txBody>
          <a:bodyPr>
            <a:normAutofit fontScale="90000"/>
          </a:bodyPr>
          <a:lstStyle/>
          <a:p>
            <a:r>
              <a:rPr lang="en-US" dirty="0"/>
              <a:t>Evolution of ASP and ASP .NET</a:t>
            </a:r>
          </a:p>
        </p:txBody>
      </p:sp>
      <p:sp>
        <p:nvSpPr>
          <p:cNvPr id="23" name="Rounded Rectangle 22"/>
          <p:cNvSpPr/>
          <p:nvPr/>
        </p:nvSpPr>
        <p:spPr bwMode="auto">
          <a:xfrm>
            <a:off x="8471498" y="1277604"/>
            <a:ext cx="1983189" cy="4951368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>
              <a:solidFill>
                <a:schemeClr val="tx2"/>
              </a:solidFill>
              <a:ea typeface="Segoe UI" pitchFamily="34" charset="0"/>
              <a:cs typeface="Segoe UI" pitchFamily="34" charset="0"/>
            </a:endParaRPr>
          </a:p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353" dirty="0">
                <a:solidFill>
                  <a:schemeClr val="tx2"/>
                </a:solidFill>
                <a:ea typeface="Segoe UI" pitchFamily="34" charset="0"/>
                <a:cs typeface="Segoe UI" pitchFamily="34" charset="0"/>
              </a:rPr>
              <a:t>ASP.NET</a:t>
            </a:r>
          </a:p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353" dirty="0">
                <a:solidFill>
                  <a:schemeClr val="tx2"/>
                </a:solidFill>
                <a:ea typeface="Segoe UI" pitchFamily="34" charset="0"/>
                <a:cs typeface="Segoe UI" pitchFamily="34" charset="0"/>
              </a:rPr>
              <a:t>Core MVC</a:t>
            </a:r>
          </a:p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>
              <a:solidFill>
                <a:schemeClr val="tx2"/>
              </a:solidFill>
              <a:ea typeface="Segoe UI" pitchFamily="34" charset="0"/>
              <a:cs typeface="Segoe UI" pitchFamily="34" charset="0"/>
            </a:endParaRPr>
          </a:p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>
              <a:solidFill>
                <a:schemeClr val="tx2"/>
              </a:solidFill>
              <a:ea typeface="Segoe UI" pitchFamily="34" charset="0"/>
              <a:cs typeface="Segoe UI" pitchFamily="34" charset="0"/>
            </a:endParaRPr>
          </a:p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>
              <a:solidFill>
                <a:schemeClr val="tx2"/>
              </a:solidFill>
              <a:ea typeface="Segoe UI" pitchFamily="34" charset="0"/>
              <a:cs typeface="Segoe UI" pitchFamily="34" charset="0"/>
            </a:endParaRPr>
          </a:p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353" dirty="0">
                <a:solidFill>
                  <a:schemeClr val="tx2"/>
                </a:solidFill>
                <a:ea typeface="Segoe UI" pitchFamily="34" charset="0"/>
                <a:cs typeface="Segoe UI" pitchFamily="34" charset="0"/>
              </a:rPr>
              <a:t>Unified MVC + Web API </a:t>
            </a:r>
          </a:p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353" dirty="0">
                <a:solidFill>
                  <a:schemeClr val="tx2"/>
                </a:solidFill>
                <a:ea typeface="Segoe UI" pitchFamily="34" charset="0"/>
                <a:cs typeface="Segoe UI" pitchFamily="34" charset="0"/>
              </a:rPr>
              <a:t>… and Razor Pages</a:t>
            </a:r>
          </a:p>
        </p:txBody>
      </p:sp>
    </p:spTree>
    <p:extLst>
      <p:ext uri="{BB962C8B-B14F-4D97-AF65-F5344CB8AC3E}">
        <p14:creationId xmlns:p14="http://schemas.microsoft.com/office/powerpoint/2010/main" val="279185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03338" y="2247920"/>
            <a:ext cx="6185325" cy="2362161"/>
          </a:xfrm>
        </p:spPr>
        <p:txBody>
          <a:bodyPr>
            <a:normAutofit fontScale="90000"/>
          </a:bodyPr>
          <a:lstStyle/>
          <a:p>
            <a:pPr algn="ctr"/>
            <a:r>
              <a:rPr lang="en-US" sz="8627" dirty="0"/>
              <a:t>References</a:t>
            </a:r>
            <a:br>
              <a:rPr lang="en-US" sz="8627" dirty="0"/>
            </a:br>
            <a:r>
              <a:rPr lang="en-US" sz="8627" dirty="0"/>
              <a:t>&amp; Wrap-up</a:t>
            </a:r>
          </a:p>
        </p:txBody>
      </p:sp>
    </p:spTree>
    <p:extLst>
      <p:ext uri="{BB962C8B-B14F-4D97-AF65-F5344CB8AC3E}">
        <p14:creationId xmlns:p14="http://schemas.microsoft.com/office/powerpoint/2010/main" val="299213176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BC516FA-763E-4042-BA16-37791EF152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712" y="1553751"/>
            <a:ext cx="10549947" cy="28584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53D1BFD-F1D5-4EFC-9505-DFCA19D605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5621" y="4108450"/>
            <a:ext cx="9480060" cy="2439152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63854" y="103924"/>
            <a:ext cx="11079822" cy="1325563"/>
          </a:xfrm>
        </p:spPr>
        <p:txBody>
          <a:bodyPr/>
          <a:lstStyle/>
          <a:p>
            <a:r>
              <a:rPr lang="en-US" dirty="0"/>
              <a:t>Blog Sources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361701" y="6393365"/>
            <a:ext cx="5755086" cy="511256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1600" dirty="0">
                <a:solidFill>
                  <a:schemeClr val="tx1">
                    <a:lumMod val="20000"/>
                    <a:lumOff val="80000"/>
                  </a:schemeClr>
                </a:solidFill>
              </a:rPr>
              <a:t>Scott </a:t>
            </a:r>
            <a:r>
              <a:rPr lang="en-US" sz="1600" dirty="0" err="1">
                <a:solidFill>
                  <a:schemeClr val="tx1">
                    <a:lumMod val="20000"/>
                    <a:lumOff val="80000"/>
                  </a:schemeClr>
                </a:solidFill>
              </a:rPr>
              <a:t>Hanselman’s</a:t>
            </a:r>
            <a:r>
              <a:rPr lang="en-US" sz="1600" dirty="0">
                <a:solidFill>
                  <a:schemeClr val="tx1">
                    <a:lumMod val="20000"/>
                    <a:lumOff val="80000"/>
                  </a:schemeClr>
                </a:solidFill>
              </a:rPr>
              <a:t> Blog: </a:t>
            </a:r>
            <a:r>
              <a:rPr lang="en-US" sz="1600" dirty="0">
                <a:solidFill>
                  <a:schemeClr val="tx1">
                    <a:lumMod val="20000"/>
                    <a:lumOff val="80000"/>
                  </a:schemeClr>
                </a:solidFill>
                <a:hlinkClick r:id="rId5"/>
              </a:rPr>
              <a:t>https://www.hanselman.com/blog/</a:t>
            </a:r>
            <a:r>
              <a:rPr lang="en-US" sz="1600" dirty="0">
                <a:solidFill>
                  <a:schemeClr val="tx1">
                    <a:lumMod val="20000"/>
                    <a:lumOff val="80000"/>
                  </a:schemeClr>
                </a:solidFill>
              </a:rPr>
              <a:t> </a:t>
            </a:r>
            <a:endParaRPr lang="en-US" sz="1765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63854" y="1030107"/>
            <a:ext cx="7002672" cy="534083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1600" dirty="0">
                <a:solidFill>
                  <a:schemeClr val="tx1">
                    <a:lumMod val="20000"/>
                    <a:lumOff val="80000"/>
                  </a:schemeClr>
                </a:solidFill>
              </a:rPr>
              <a:t>ASP .NET Web Dev Blog: </a:t>
            </a:r>
            <a:r>
              <a:rPr lang="en-US" sz="1765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linkClick r:id="rId6"/>
              </a:rPr>
              <a:t>https://blogs.msdn.microsoft.com/webdev/</a:t>
            </a:r>
            <a:r>
              <a:rPr lang="en-US" sz="1765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4769197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539875" y="289957"/>
            <a:ext cx="9112250" cy="899537"/>
          </a:xfrm>
        </p:spPr>
        <p:txBody>
          <a:bodyPr>
            <a:normAutofit fontScale="90000"/>
          </a:bodyPr>
          <a:lstStyle/>
          <a:p>
            <a:r>
              <a:rPr lang="en-US" dirty="0"/>
              <a:t>Visual Studio 2017 Launch Videos</a:t>
            </a:r>
          </a:p>
        </p:txBody>
      </p:sp>
      <p:sp>
        <p:nvSpPr>
          <p:cNvPr id="4" name="Rectangle 3"/>
          <p:cNvSpPr/>
          <p:nvPr/>
        </p:nvSpPr>
        <p:spPr>
          <a:xfrm>
            <a:off x="626853" y="6258965"/>
            <a:ext cx="109382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https://channel9.msdn.com/Events/Visual-Studio/Visual-Studio-2017-Launch?sort=viewed&amp;direction=asc</a:t>
            </a:r>
            <a:r>
              <a:rPr lang="en-US" dirty="0"/>
              <a:t>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5317" y="1187405"/>
            <a:ext cx="7941365" cy="507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18562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2571EA5-3527-41A4-9053-F882478F7F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502" y="1187405"/>
            <a:ext cx="10158995" cy="507156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539875" y="289957"/>
            <a:ext cx="9112250" cy="899537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Build 2017: ASP .NET Core 2.0 </a:t>
            </a:r>
          </a:p>
        </p:txBody>
      </p:sp>
      <p:sp>
        <p:nvSpPr>
          <p:cNvPr id="4" name="Rectangle 3"/>
          <p:cNvSpPr/>
          <p:nvPr/>
        </p:nvSpPr>
        <p:spPr>
          <a:xfrm>
            <a:off x="3236736" y="6258965"/>
            <a:ext cx="57185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https://channel9.msdn.com/Events/Build/2017/b8048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8192560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74965B8-3477-4511-9F31-3280B5C718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0543" y="1185345"/>
            <a:ext cx="8650913" cy="5063668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716920" y="289957"/>
            <a:ext cx="8758161" cy="899537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.NET Core 2.1 Roadmap PT.1</a:t>
            </a:r>
          </a:p>
        </p:txBody>
      </p:sp>
      <p:sp>
        <p:nvSpPr>
          <p:cNvPr id="4" name="Rectangle 3"/>
          <p:cNvSpPr/>
          <p:nvPr/>
        </p:nvSpPr>
        <p:spPr>
          <a:xfrm>
            <a:off x="2320684" y="6258965"/>
            <a:ext cx="75737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https://channel9.msdn.com/Shows/On-NET/NET-Core-21-Roadmap-PT1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4785971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74965B8-3477-4511-9F31-3280B5C718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0543" y="1185345"/>
            <a:ext cx="8650913" cy="5063668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716920" y="289957"/>
            <a:ext cx="8758161" cy="899537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.NET Core 2.1 Roadmap PT.2</a:t>
            </a:r>
          </a:p>
        </p:txBody>
      </p:sp>
      <p:sp>
        <p:nvSpPr>
          <p:cNvPr id="4" name="Rectangle 3"/>
          <p:cNvSpPr/>
          <p:nvPr/>
        </p:nvSpPr>
        <p:spPr>
          <a:xfrm>
            <a:off x="2320684" y="6258965"/>
            <a:ext cx="75737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https://channel9.msdn.com/Shows/On-NET/NET-Core-21-Roadmap-PT2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7842624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6B97E9C-D631-41EB-9E79-FF15B335C5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" b="14665"/>
          <a:stretch/>
        </p:blipFill>
        <p:spPr>
          <a:xfrm>
            <a:off x="463853" y="1211482"/>
            <a:ext cx="10962421" cy="5475644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63854" y="103924"/>
            <a:ext cx="11079822" cy="1325563"/>
          </a:xfrm>
        </p:spPr>
        <p:txBody>
          <a:bodyPr/>
          <a:lstStyle/>
          <a:p>
            <a:r>
              <a:rPr lang="en-US" dirty="0"/>
              <a:t>Build Conference 2018 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878782" y="766705"/>
            <a:ext cx="2839225" cy="511256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linkClick r:id="rId4"/>
              </a:rPr>
              <a:t>http://build.microsoft.com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51274895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B011B5C-2434-42FB-B283-FEC44FA322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5379" y="1187404"/>
            <a:ext cx="8701239" cy="5093125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539875" y="289957"/>
            <a:ext cx="9112250" cy="899537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Build 2018: ASP .NET Core 2.1 </a:t>
            </a:r>
          </a:p>
        </p:txBody>
      </p:sp>
      <p:sp>
        <p:nvSpPr>
          <p:cNvPr id="4" name="Rectangle 3"/>
          <p:cNvSpPr/>
          <p:nvPr/>
        </p:nvSpPr>
        <p:spPr>
          <a:xfrm>
            <a:off x="3077882" y="6258965"/>
            <a:ext cx="58773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https://channel9.msdn.com/events/Build/2018/BRK2151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148879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A1F6E25-A4CF-44B9-911A-D1A26E82D1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5379" y="1187404"/>
            <a:ext cx="8701239" cy="5093126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539875" y="289957"/>
            <a:ext cx="9112250" cy="899537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SignalR for ASP .NET Core 2.1 </a:t>
            </a:r>
          </a:p>
        </p:txBody>
      </p:sp>
      <p:sp>
        <p:nvSpPr>
          <p:cNvPr id="4" name="Rectangle 3"/>
          <p:cNvSpPr/>
          <p:nvPr/>
        </p:nvSpPr>
        <p:spPr>
          <a:xfrm>
            <a:off x="3077882" y="6258965"/>
            <a:ext cx="58773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https://channel9.msdn.com/events/Build/2018/BRK2147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7002742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15C3246-5EBC-4515-8F96-122755881A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5378" y="1187404"/>
            <a:ext cx="8701239" cy="5093126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539875" y="289957"/>
            <a:ext cx="9112250" cy="899537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ASP .NET Core @ Build 2018</a:t>
            </a:r>
          </a:p>
        </p:txBody>
      </p:sp>
      <p:sp>
        <p:nvSpPr>
          <p:cNvPr id="4" name="Rectangle 3"/>
          <p:cNvSpPr/>
          <p:nvPr/>
        </p:nvSpPr>
        <p:spPr>
          <a:xfrm>
            <a:off x="4068296" y="6258965"/>
            <a:ext cx="4055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https://aka.ms/AspNetCore-Build2018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89458459"/>
      </p:ext>
    </p:extLst>
  </p:cSld>
  <p:clrMapOvr>
    <a:masterClrMapping/>
  </p:clrMapOvr>
</p:sld>
</file>

<file path=ppt/theme/theme1.xml><?xml version="1.0" encoding="utf-8"?>
<a:theme xmlns:a="http://schemas.openxmlformats.org/drawingml/2006/main" name="Deck Title Slid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289FD7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Azure Medium">
  <a:themeElements>
    <a:clrScheme name="Custom 3">
      <a:dk1>
        <a:srgbClr val="00B0F0"/>
      </a:dk1>
      <a:lt1>
        <a:srgbClr val="FFFFFF"/>
      </a:lt1>
      <a:dk2>
        <a:srgbClr val="44546A"/>
      </a:dk2>
      <a:lt2>
        <a:srgbClr val="FFFFFF"/>
      </a:lt2>
      <a:accent1>
        <a:srgbClr val="00B0F0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FFFFFF"/>
      </a:hlink>
      <a:folHlink>
        <a:srgbClr val="954F72"/>
      </a:folHlink>
    </a:clrScheme>
    <a:fontScheme name="Windows Azure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Azure Graphit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Windows Azure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Azure Dark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Windows Azure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Azure Basic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Windows Azure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Azure Noi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Windows Azure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5-50111_Build 2017_LIGHT GRAY TEMPLATE">
  <a:themeElements>
    <a:clrScheme name="Build 2017 Colors">
      <a:dk1>
        <a:srgbClr val="505050"/>
      </a:dk1>
      <a:lt1>
        <a:srgbClr val="FFFFFF"/>
      </a:lt1>
      <a:dk2>
        <a:srgbClr val="0078D7"/>
      </a:dk2>
      <a:lt2>
        <a:srgbClr val="EAEAEA"/>
      </a:lt2>
      <a:accent1>
        <a:srgbClr val="0078D7"/>
      </a:accent1>
      <a:accent2>
        <a:srgbClr val="00BCF2"/>
      </a:accent2>
      <a:accent3>
        <a:srgbClr val="505050"/>
      </a:accent3>
      <a:accent4>
        <a:srgbClr val="002050"/>
      </a:accent4>
      <a:accent5>
        <a:srgbClr val="FFB900"/>
      </a:accent5>
      <a:accent6>
        <a:srgbClr val="D2D2D2"/>
      </a:accent6>
      <a:hlink>
        <a:srgbClr val="00BCF2"/>
      </a:hlink>
      <a:folHlink>
        <a:srgbClr val="00BCF2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Build2017_Template.potx" id="{5417D3E2-C3A5-48BF-8802-FB8B38AE9E9C}" vid="{3B9D3600-BA2F-499E-9B74-B0493B08579C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5244</Words>
  <Application>Microsoft Office PowerPoint</Application>
  <PresentationFormat>Widescreen</PresentationFormat>
  <Paragraphs>1298</Paragraphs>
  <Slides>119</Slides>
  <Notes>118</Notes>
  <HiddenSlides>16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9</vt:i4>
      </vt:variant>
      <vt:variant>
        <vt:lpstr>Slide Titles</vt:lpstr>
      </vt:variant>
      <vt:variant>
        <vt:i4>119</vt:i4>
      </vt:variant>
    </vt:vector>
  </HeadingPairs>
  <TitlesOfParts>
    <vt:vector size="138" baseType="lpstr">
      <vt:lpstr>Arial</vt:lpstr>
      <vt:lpstr>Calibri</vt:lpstr>
      <vt:lpstr>Calibri Light</vt:lpstr>
      <vt:lpstr>Consolas</vt:lpstr>
      <vt:lpstr>Courier New</vt:lpstr>
      <vt:lpstr>Segoe UI</vt:lpstr>
      <vt:lpstr>Segoe UI Light</vt:lpstr>
      <vt:lpstr>Segoe UI Semibold</vt:lpstr>
      <vt:lpstr>Segoe UI Semilight</vt:lpstr>
      <vt:lpstr>Wingdings</vt:lpstr>
      <vt:lpstr>Deck Title Slide</vt:lpstr>
      <vt:lpstr>Azure Medium</vt:lpstr>
      <vt:lpstr>Custom Design</vt:lpstr>
      <vt:lpstr>Azure Graphite</vt:lpstr>
      <vt:lpstr>Azure Dark</vt:lpstr>
      <vt:lpstr>Azure Basic</vt:lpstr>
      <vt:lpstr>Azure Noir</vt:lpstr>
      <vt:lpstr>Office Theme</vt:lpstr>
      <vt:lpstr>5-50111_Build 2017_LIGHT GRAY TEMPLATE</vt:lpstr>
      <vt:lpstr>ASP.NET Core 2.2</vt:lpstr>
      <vt:lpstr>Agenda</vt:lpstr>
      <vt:lpstr>Introduction</vt:lpstr>
      <vt:lpstr>ASP.NET</vt:lpstr>
      <vt:lpstr>.NET for Cross-Platform Dev</vt:lpstr>
      <vt:lpstr>.NET Across Windows/Web Platforms</vt:lpstr>
      <vt:lpstr>.NET Standard in 2017 and 2018</vt:lpstr>
      <vt:lpstr>.NET 3.0 in 2019 and Beyond…</vt:lpstr>
      <vt:lpstr>Evolution of ASP and ASP .NET</vt:lpstr>
      <vt:lpstr>Names &amp; Version Numbers</vt:lpstr>
      <vt:lpstr>FUTURE: Names &amp; Version Numbers</vt:lpstr>
      <vt:lpstr>C# 7.x in VS2017</vt:lpstr>
      <vt:lpstr>C# 8.x in VS2019</vt:lpstr>
      <vt:lpstr>Agenda</vt:lpstr>
      <vt:lpstr>.NET Framework  &amp; .NET Core</vt:lpstr>
      <vt:lpstr>ASP.NET Core High-Level Overview</vt:lpstr>
      <vt:lpstr>Compilation Process</vt:lpstr>
      <vt:lpstr>ASP .NET Core</vt:lpstr>
      <vt:lpstr>ASP.NET Core Features</vt:lpstr>
      <vt:lpstr>MVC Web App Basics</vt:lpstr>
      <vt:lpstr>MVC (Web) Controllers</vt:lpstr>
      <vt:lpstr>MVC (API) Controllers</vt:lpstr>
      <vt:lpstr>MVC (Web) Views</vt:lpstr>
      <vt:lpstr>MVC Models</vt:lpstr>
      <vt:lpstr>New Razor Pages!</vt:lpstr>
      <vt:lpstr>Intro to Razor Pages</vt:lpstr>
      <vt:lpstr>Razor Syntax</vt:lpstr>
      <vt:lpstr>UI Options</vt:lpstr>
      <vt:lpstr>SignalR in ASP.NET Core 2.1 (Stable!) </vt:lpstr>
      <vt:lpstr>What’s New in 2.1?</vt:lpstr>
      <vt:lpstr>ASP.NET Core 2.1: What’s New?</vt:lpstr>
      <vt:lpstr>ASP.NET Core 2.1: What’s New?</vt:lpstr>
      <vt:lpstr>ASP.NET Core 2.1: What’s New?</vt:lpstr>
      <vt:lpstr>ASP.NET Core 2.1: What’s New?</vt:lpstr>
      <vt:lpstr>ASP.NET Core 2.1: What’s New?</vt:lpstr>
      <vt:lpstr>ASP.NET Core 2.1: What’s New?</vt:lpstr>
      <vt:lpstr>ASP.NET Core 2.1: What’s New?</vt:lpstr>
      <vt:lpstr>ASP.NET Core 2.1: What’s New?</vt:lpstr>
      <vt:lpstr>ASP.NET Core 2.1: What’s New?</vt:lpstr>
      <vt:lpstr>ASP.NET Core 2.1: What’s New?</vt:lpstr>
      <vt:lpstr>ASP.NET Core 2.1: What’s New?</vt:lpstr>
      <vt:lpstr>ASP.NET Core 2.1: What’s New?</vt:lpstr>
      <vt:lpstr>ASP.NET Core 2.1: What’s New?</vt:lpstr>
      <vt:lpstr>ASP.NET Core 2.1: What’s New?</vt:lpstr>
      <vt:lpstr>What’s New in 2.2?</vt:lpstr>
      <vt:lpstr>ASP.NET Core 2.2: What’s New?</vt:lpstr>
      <vt:lpstr>ASP.NET Core 2.2: What’s New?</vt:lpstr>
      <vt:lpstr>ASP.NET Core 2.2: What’s New?</vt:lpstr>
      <vt:lpstr>ASP.NET Core 2.2: What’s New?</vt:lpstr>
      <vt:lpstr>ASP.NET Core 2.2: What’s New?</vt:lpstr>
      <vt:lpstr>ASP.NET Core 2.2: What’s New?</vt:lpstr>
      <vt:lpstr>ASP.NET Core 2.2: What’s New?</vt:lpstr>
      <vt:lpstr>ASP.NET Core 2.2: What’s New?</vt:lpstr>
      <vt:lpstr>ASP.NET Core 2.2: What’s New?</vt:lpstr>
      <vt:lpstr>ASP.NET Core 2.2: What’s New?</vt:lpstr>
      <vt:lpstr>ASP.NET Core 2.2: What’s New?</vt:lpstr>
      <vt:lpstr>ASP.NET Core 2.2: What’s New?</vt:lpstr>
      <vt:lpstr>ASP.NET Core 2.2: What’s New?</vt:lpstr>
      <vt:lpstr>ASP.NET Core 2.2: What’s New?</vt:lpstr>
      <vt:lpstr>ASP.NET Core 2.2: What’s New?</vt:lpstr>
      <vt:lpstr>How about Entity Framework?</vt:lpstr>
      <vt:lpstr>PowerPoint Presentation</vt:lpstr>
      <vt:lpstr>EF Core 2.2 and 3.0</vt:lpstr>
      <vt:lpstr>Pluralsight Courses by Julie Lerman</vt:lpstr>
      <vt:lpstr>Visual Studio 2017  &amp; VS Code</vt:lpstr>
      <vt:lpstr>New Installer!</vt:lpstr>
      <vt:lpstr>File  New Project  Web</vt:lpstr>
      <vt:lpstr>Select a Template</vt:lpstr>
      <vt:lpstr>VS 2017 Preview with ASP.NET Core 2.1 </vt:lpstr>
      <vt:lpstr>VS 2017 15.9 + ASP.NET Core 2.2 </vt:lpstr>
      <vt:lpstr>.NET Core SDK 2.1.300-preview1 </vt:lpstr>
      <vt:lpstr>.NET Core SDK 2.2</vt:lpstr>
      <vt:lpstr>Select a Template (VS 2017 15.9) </vt:lpstr>
      <vt:lpstr>ASP.NET Core Runtime Extension on Azure</vt:lpstr>
      <vt:lpstr>Visual Studio Code</vt:lpstr>
      <vt:lpstr>Startup.cs Configuration</vt:lpstr>
      <vt:lpstr>project.json</vt:lpstr>
      <vt:lpstr>.csproj project file 2.0</vt:lpstr>
      <vt:lpstr>.csproj project file 2.1</vt:lpstr>
      <vt:lpstr>.csproj project file 2.2</vt:lpstr>
      <vt:lpstr>Right-click  (Project) Properties</vt:lpstr>
      <vt:lpstr>Choose Profile While Debugging</vt:lpstr>
      <vt:lpstr>Live Unit Testing</vt:lpstr>
      <vt:lpstr>DEMO</vt:lpstr>
      <vt:lpstr>Migrating from MVC to MVC Core</vt:lpstr>
      <vt:lpstr>dotnet/cli on GitHub</vt:lpstr>
      <vt:lpstr>.NET Core 2.x CLI Commands</vt:lpstr>
      <vt:lpstr>Azure CLI Commands</vt:lpstr>
      <vt:lpstr>Agenda</vt:lpstr>
      <vt:lpstr>References &amp; Wrap-up</vt:lpstr>
      <vt:lpstr>Blog Sources</vt:lpstr>
      <vt:lpstr>Visual Studio 2017 Launch Videos</vt:lpstr>
      <vt:lpstr>Build 2017: ASP .NET Core 2.0 </vt:lpstr>
      <vt:lpstr>.NET Core 2.1 Roadmap PT.1</vt:lpstr>
      <vt:lpstr>.NET Core 2.1 Roadmap PT.2</vt:lpstr>
      <vt:lpstr>Build Conference 2018 </vt:lpstr>
      <vt:lpstr>Build 2018: ASP .NET Core 2.1 </vt:lpstr>
      <vt:lpstr>SignalR for ASP .NET Core 2.1 </vt:lpstr>
      <vt:lpstr>ASP .NET Core @ Build 2018</vt:lpstr>
      <vt:lpstr>ASP .NET Core @ .NET Conf 2018</vt:lpstr>
      <vt:lpstr>ASP .NET Core @ Ignite 2018</vt:lpstr>
      <vt:lpstr>ASP .NET Core @ Connect(); 2018</vt:lpstr>
      <vt:lpstr>Jeff Fritz on Twitch/YouTube </vt:lpstr>
      <vt:lpstr>Other Video Sources</vt:lpstr>
      <vt:lpstr>Docs + Tutorials</vt:lpstr>
      <vt:lpstr>ASP.NET Core 2.0 Release</vt:lpstr>
      <vt:lpstr>ASP.NET Core 2.1 Roadmap</vt:lpstr>
      <vt:lpstr>.NET Core Roadmap</vt:lpstr>
      <vt:lpstr>ASP.NET Core 2.1 RC</vt:lpstr>
      <vt:lpstr>ASP.NET Core 2.1 Released</vt:lpstr>
      <vt:lpstr>ASP.NET Core 2.2 Released</vt:lpstr>
      <vt:lpstr>ASP.NET Core 3.0 Preview 1</vt:lpstr>
      <vt:lpstr>MEAN Stack…?</vt:lpstr>
      <vt:lpstr>NICE Stack!</vt:lpstr>
      <vt:lpstr>References</vt:lpstr>
      <vt:lpstr>Other Resources </vt:lpstr>
      <vt:lpstr>Q &amp; A</vt:lpstr>
      <vt:lpstr>Agenda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2</cp:revision>
  <dcterms:created xsi:type="dcterms:W3CDTF">2014-06-19T07:13:47Z</dcterms:created>
  <dcterms:modified xsi:type="dcterms:W3CDTF">2019-01-15T17:22:38Z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Ref">
    <vt:lpwstr>https://api.informationprotection.azure.com/api/72f988bf-86f1-41af-91ab-2d7cd011db47</vt:lpwstr>
  </property>
  <property fmtid="{D5CDD505-2E9C-101B-9397-08002B2CF9AE}" pid="5" name="MSIP_Label_f42aa342-8706-4288-bd11-ebb85995028c_Owner">
    <vt:lpwstr>shchowd@microsoft.com</vt:lpwstr>
  </property>
  <property fmtid="{D5CDD505-2E9C-101B-9397-08002B2CF9AE}" pid="6" name="MSIP_Label_f42aa342-8706-4288-bd11-ebb85995028c_SetDate">
    <vt:lpwstr>2017-10-06T13:44:14.2659651-04:00</vt:lpwstr>
  </property>
  <property fmtid="{D5CDD505-2E9C-101B-9397-08002B2CF9AE}" pid="7" name="MSIP_Label_f42aa342-8706-4288-bd11-ebb85995028c_Name">
    <vt:lpwstr>General</vt:lpwstr>
  </property>
  <property fmtid="{D5CDD505-2E9C-101B-9397-08002B2CF9AE}" pid="8" name="MSIP_Label_f42aa342-8706-4288-bd11-ebb85995028c_Application">
    <vt:lpwstr>Microsoft Azure Information Protection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